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23" r:id="rId1"/>
    <p:sldMasterId id="2147484129" r:id="rId2"/>
    <p:sldMasterId id="2147484131" r:id="rId3"/>
    <p:sldMasterId id="2147484133" r:id="rId4"/>
    <p:sldMasterId id="2147484146" r:id="rId5"/>
    <p:sldMasterId id="2147484154" r:id="rId6"/>
    <p:sldMasterId id="2147484160" r:id="rId7"/>
    <p:sldMasterId id="2147484162" r:id="rId8"/>
    <p:sldMasterId id="2147484164" r:id="rId9"/>
    <p:sldMasterId id="2147484169" r:id="rId10"/>
  </p:sldMasterIdLst>
  <p:notesMasterIdLst>
    <p:notesMasterId r:id="rId45"/>
  </p:notesMasterIdLst>
  <p:handoutMasterIdLst>
    <p:handoutMasterId r:id="rId46"/>
  </p:handoutMasterIdLst>
  <p:sldIdLst>
    <p:sldId id="646" r:id="rId11"/>
    <p:sldId id="623" r:id="rId12"/>
    <p:sldId id="526" r:id="rId13"/>
    <p:sldId id="320" r:id="rId14"/>
    <p:sldId id="527" r:id="rId15"/>
    <p:sldId id="672" r:id="rId16"/>
    <p:sldId id="673" r:id="rId17"/>
    <p:sldId id="395" r:id="rId18"/>
    <p:sldId id="610" r:id="rId19"/>
    <p:sldId id="393" r:id="rId20"/>
    <p:sldId id="331" r:id="rId21"/>
    <p:sldId id="606" r:id="rId22"/>
    <p:sldId id="607" r:id="rId23"/>
    <p:sldId id="674" r:id="rId24"/>
    <p:sldId id="675" r:id="rId25"/>
    <p:sldId id="328" r:id="rId26"/>
    <p:sldId id="330" r:id="rId27"/>
    <p:sldId id="332" r:id="rId28"/>
    <p:sldId id="676" r:id="rId29"/>
    <p:sldId id="677" r:id="rId30"/>
    <p:sldId id="611" r:id="rId31"/>
    <p:sldId id="538" r:id="rId32"/>
    <p:sldId id="537" r:id="rId33"/>
    <p:sldId id="271" r:id="rId34"/>
    <p:sldId id="678" r:id="rId35"/>
    <p:sldId id="679" r:id="rId36"/>
    <p:sldId id="612" r:id="rId37"/>
    <p:sldId id="546" r:id="rId38"/>
    <p:sldId id="548" r:id="rId39"/>
    <p:sldId id="549" r:id="rId40"/>
    <p:sldId id="550" r:id="rId41"/>
    <p:sldId id="551" r:id="rId42"/>
    <p:sldId id="547" r:id="rId43"/>
    <p:sldId id="626" r:id="rId4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E370F910-13BF-403E-99B9-03CD8C4C6E32}">
          <p14:sldIdLst>
            <p14:sldId id="646"/>
          </p14:sldIdLst>
        </p14:section>
        <p14:section name="Table of Contents" id="{21FE1D97-99E7-4327-8A11-5AE1A9D8D41D}">
          <p14:sldIdLst>
            <p14:sldId id="623"/>
          </p14:sldIdLst>
        </p14:section>
        <p14:section name="Structure" id="{A04AD441-99EC-4E6C-88D4-62475B4C2B94}">
          <p14:sldIdLst>
            <p14:sldId id="526"/>
            <p14:sldId id="320"/>
            <p14:sldId id="527"/>
            <p14:sldId id="672"/>
            <p14:sldId id="673"/>
            <p14:sldId id="395"/>
          </p14:sldIdLst>
        </p14:section>
        <p14:section name="Law &amp; Rule" id="{96616E47-D916-4946-AD13-C4158DDE46C5}">
          <p14:sldIdLst>
            <p14:sldId id="610"/>
            <p14:sldId id="393"/>
            <p14:sldId id="331"/>
            <p14:sldId id="606"/>
            <p14:sldId id="607"/>
            <p14:sldId id="674"/>
            <p14:sldId id="675"/>
            <p14:sldId id="328"/>
            <p14:sldId id="330"/>
            <p14:sldId id="332"/>
            <p14:sldId id="676"/>
            <p14:sldId id="677"/>
          </p14:sldIdLst>
        </p14:section>
        <p14:section name="Position Classification" id="{3D82B178-32BE-49AB-A1A3-87C7B4E1C6E6}">
          <p14:sldIdLst>
            <p14:sldId id="611"/>
            <p14:sldId id="538"/>
            <p14:sldId id="537"/>
            <p14:sldId id="271"/>
            <p14:sldId id="678"/>
            <p14:sldId id="679"/>
          </p14:sldIdLst>
        </p14:section>
        <p14:section name="Jurisdictional Classification" id="{DBC690DD-17FB-40CB-B643-4598FFF2BA33}">
          <p14:sldIdLst>
            <p14:sldId id="612"/>
            <p14:sldId id="546"/>
            <p14:sldId id="548"/>
            <p14:sldId id="549"/>
            <p14:sldId id="550"/>
            <p14:sldId id="551"/>
            <p14:sldId id="547"/>
          </p14:sldIdLst>
        </p14:section>
        <p14:section name="Closing" id="{ACE4C563-6497-4309-833A-DE0B4CF52759}">
          <p14:sldIdLst>
            <p14:sldId id="6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6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neally, Maria (CS)" initials="KM(" lastIdx="13" clrIdx="0">
    <p:extLst>
      <p:ext uri="{19B8F6BF-5375-455C-9EA6-DF929625EA0E}">
        <p15:presenceInfo xmlns:p15="http://schemas.microsoft.com/office/powerpoint/2012/main" userId="S::Maria.Kenneally@cs.ny.gov::4d24b795-7ddd-4ec8-be31-baaf669cb8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3"/>
    <a:srgbClr val="FFFF57"/>
    <a:srgbClr val="663300"/>
    <a:srgbClr val="333300"/>
    <a:srgbClr val="FFCC99"/>
    <a:srgbClr val="FF9900"/>
    <a:srgbClr val="FF6600"/>
    <a:srgbClr val="FFCC66"/>
    <a:srgbClr val="FFCC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9" autoAdjust="0"/>
    <p:restoredTop sz="69366" autoAdjust="0"/>
  </p:normalViewPr>
  <p:slideViewPr>
    <p:cSldViewPr>
      <p:cViewPr varScale="1">
        <p:scale>
          <a:sx n="46" d="100"/>
          <a:sy n="46" d="100"/>
        </p:scale>
        <p:origin x="2140" y="32"/>
      </p:cViewPr>
      <p:guideLst>
        <p:guide orient="horz" pos="8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66" d="100"/>
        <a:sy n="66" d="100"/>
      </p:scale>
      <p:origin x="0" y="-6192"/>
    </p:cViewPr>
  </p:sorterViewPr>
  <p:notesViewPr>
    <p:cSldViewPr>
      <p:cViewPr varScale="1">
        <p:scale>
          <a:sx n="54" d="100"/>
          <a:sy n="54" d="100"/>
        </p:scale>
        <p:origin x="2874" y="78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dcs\dcsfiles\ADM\MunicipalAssistance\MSDProjects\ANNUAL%20REPORT\2011%20ANNUAL%20REPORT\Background%20Information%20and%20Worksheets\2011%20%20Graph%204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2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692124105012331E-2"/>
          <c:y val="0.12500026308312373"/>
          <c:w val="0.77804295942720769"/>
          <c:h val="0.78017405579466859"/>
        </c:manualLayout>
      </c:layout>
      <c:pie3DChart>
        <c:varyColors val="1"/>
        <c:ser>
          <c:idx val="0"/>
          <c:order val="0"/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explosion val="12"/>
          <c:val>
            <c:numRef>
              <c:f>GRAPH4!$B$37:$B$42</c:f>
              <c:numCache>
                <c:formatCode>#,##0</c:formatCode>
                <c:ptCount val="6"/>
                <c:pt idx="0">
                  <c:v>93197</c:v>
                </c:pt>
                <c:pt idx="1">
                  <c:v>27833</c:v>
                </c:pt>
                <c:pt idx="2">
                  <c:v>157805</c:v>
                </c:pt>
                <c:pt idx="3">
                  <c:v>49193</c:v>
                </c:pt>
                <c:pt idx="4">
                  <c:v>19628</c:v>
                </c:pt>
                <c:pt idx="5">
                  <c:v>25141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GRAPH4!$A$37:$A$42</c15:sqref>
                        </c15:formulaRef>
                      </c:ext>
                    </c:extLst>
                    <c:strCache>
                      <c:ptCount val="6"/>
                      <c:pt idx="0">
                        <c:v>COUNTY</c:v>
                      </c:pt>
                      <c:pt idx="1">
                        <c:v>CITY</c:v>
                      </c:pt>
                      <c:pt idx="2">
                        <c:v>SCHOOLS</c:v>
                      </c:pt>
                      <c:pt idx="3">
                        <c:v>TOWNS</c:v>
                      </c:pt>
                      <c:pt idx="4">
                        <c:v>VILLAGES</c:v>
                      </c:pt>
                      <c:pt idx="5">
                        <c:v>SPECIAL DISTRICTS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F009-4925-A130-C9C485554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0"/>
    <c:dispBlanksAs val="zero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Geneva"/>
          <a:ea typeface="Geneva"/>
          <a:cs typeface="Geneva"/>
        </a:defRPr>
      </a:pPr>
      <a:endParaRPr lang="en-US"/>
    </a:p>
  </c:txPr>
  <c:externalData r:id="rId2">
    <c:autoUpdate val="0"/>
  </c:externalData>
  <c:userShapes r:id="rId3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s.ny.gov/info/constitution/" TargetMode="External"/><Relationship Id="rId1" Type="http://schemas.openxmlformats.org/officeDocument/2006/relationships/hyperlink" Target="https://www.nysenate.gov/legislation/laws/CVS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s.ny.gov/info/constitution/" TargetMode="External"/><Relationship Id="rId1" Type="http://schemas.openxmlformats.org/officeDocument/2006/relationships/hyperlink" Target="https://www.nysenate.gov/legislation/laws/CV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40D6D5-18E9-4301-8FF8-BAAAA5D4C02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A57CD94C-0127-4DBC-8D54-08A014AF8B1E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2400" b="1" i="0" u="none" strike="noStrike" cap="none" normalizeH="0" baseline="0" dirty="0">
            <a:ln>
              <a:noFill/>
            </a:ln>
            <a:solidFill>
              <a:srgbClr val="A50021"/>
            </a:solidFill>
            <a:effectLst/>
            <a:latin typeface="Gill Sans MT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ill Sans MT" pitchFamily="34" charset="0"/>
            </a:rPr>
            <a:t>Policy</a:t>
          </a:r>
        </a:p>
      </dgm:t>
    </dgm:pt>
    <dgm:pt modelId="{776111D0-8D01-4FD4-BDBE-709984975989}" type="parTrans" cxnId="{9AF21F8E-0B62-4501-8582-60DF283E4CE2}">
      <dgm:prSet/>
      <dgm:spPr/>
      <dgm:t>
        <a:bodyPr/>
        <a:lstStyle/>
        <a:p>
          <a:endParaRPr lang="en-US"/>
        </a:p>
      </dgm:t>
    </dgm:pt>
    <dgm:pt modelId="{E31C3893-7FA1-4A77-8340-F8E813E03BC0}" type="sibTrans" cxnId="{9AF21F8E-0B62-4501-8582-60DF283E4CE2}">
      <dgm:prSet/>
      <dgm:spPr/>
      <dgm:t>
        <a:bodyPr/>
        <a:lstStyle/>
        <a:p>
          <a:endParaRPr lang="en-US"/>
        </a:p>
      </dgm:t>
    </dgm:pt>
    <dgm:pt modelId="{5FD2BAE7-E62F-4CF4-A4B1-BA449564D7AF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ill Sans MT" pitchFamily="34" charset="0"/>
            </a:rPr>
            <a:t>Local Rules</a:t>
          </a:r>
        </a:p>
      </dgm:t>
    </dgm:pt>
    <dgm:pt modelId="{CCFF7479-8279-47C5-95B8-AE577B6DE5D6}" type="parTrans" cxnId="{336BDEF2-A5CB-43C2-A136-04C6EF675159}">
      <dgm:prSet/>
      <dgm:spPr/>
      <dgm:t>
        <a:bodyPr/>
        <a:lstStyle/>
        <a:p>
          <a:endParaRPr lang="en-US"/>
        </a:p>
      </dgm:t>
    </dgm:pt>
    <dgm:pt modelId="{313998F9-CF96-4EDD-A6D8-CBE5F8033E69}" type="sibTrans" cxnId="{336BDEF2-A5CB-43C2-A136-04C6EF675159}">
      <dgm:prSet/>
      <dgm:spPr/>
      <dgm:t>
        <a:bodyPr/>
        <a:lstStyle/>
        <a:p>
          <a:endParaRPr lang="en-US"/>
        </a:p>
      </dgm:t>
    </dgm:pt>
    <dgm:pt modelId="{D2832A3F-D5BE-4FC4-BC72-1397BAAA5E9C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ill Sans MT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NYS Civil Service Law</a:t>
          </a:r>
          <a:endParaRPr kumimoji="0" lang="en-US" altLang="en-US" b="1" i="0" u="none" strike="noStrike" cap="none" normalizeH="0" baseline="0" dirty="0">
            <a:ln>
              <a:noFill/>
            </a:ln>
            <a:solidFill>
              <a:srgbClr val="FFFF00"/>
            </a:solidFill>
            <a:effectLst/>
            <a:latin typeface="Gill Sans MT" pitchFamily="34" charset="0"/>
          </a:endParaRPr>
        </a:p>
      </dgm:t>
    </dgm:pt>
    <dgm:pt modelId="{3A7805FE-A9E2-4DA1-B2CF-9BE80755A0C8}" type="parTrans" cxnId="{BB8699A4-4AC1-4E09-AD24-01B9C88724E7}">
      <dgm:prSet/>
      <dgm:spPr/>
      <dgm:t>
        <a:bodyPr/>
        <a:lstStyle/>
        <a:p>
          <a:endParaRPr lang="en-US"/>
        </a:p>
      </dgm:t>
    </dgm:pt>
    <dgm:pt modelId="{20E2C05E-D7C6-4D07-B806-1B96F6B8C73D}" type="sibTrans" cxnId="{BB8699A4-4AC1-4E09-AD24-01B9C88724E7}">
      <dgm:prSet/>
      <dgm:spPr/>
      <dgm:t>
        <a:bodyPr/>
        <a:lstStyle/>
        <a:p>
          <a:endParaRPr lang="en-US"/>
        </a:p>
      </dgm:t>
    </dgm:pt>
    <dgm:pt modelId="{00860D48-56E0-4256-81CC-CC2B36577E26}">
      <dgm:prSet/>
      <dgm:spPr>
        <a:ln>
          <a:solidFill>
            <a:srgbClr val="FFFF00"/>
          </a:solidFill>
        </a:ln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ill Sans MT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Constitution</a:t>
          </a:r>
          <a:endParaRPr kumimoji="0" lang="en-US" altLang="en-US" b="1" i="0" u="none" strike="noStrike" cap="none" normalizeH="0" baseline="0" dirty="0">
            <a:ln>
              <a:noFill/>
            </a:ln>
            <a:solidFill>
              <a:srgbClr val="FFFF00"/>
            </a:solidFill>
            <a:effectLst/>
            <a:latin typeface="Gill Sans MT" pitchFamily="34" charset="0"/>
          </a:endParaRPr>
        </a:p>
      </dgm:t>
    </dgm:pt>
    <dgm:pt modelId="{C42E3834-1216-490F-85A5-54993025C762}" type="parTrans" cxnId="{90251838-8DDB-4668-91CF-7079AB9AAA53}">
      <dgm:prSet/>
      <dgm:spPr/>
      <dgm:t>
        <a:bodyPr/>
        <a:lstStyle/>
        <a:p>
          <a:endParaRPr lang="en-US"/>
        </a:p>
      </dgm:t>
    </dgm:pt>
    <dgm:pt modelId="{7D513597-9396-49BB-A91F-B5C2D9ADC83A}" type="sibTrans" cxnId="{90251838-8DDB-4668-91CF-7079AB9AAA53}">
      <dgm:prSet/>
      <dgm:spPr/>
      <dgm:t>
        <a:bodyPr/>
        <a:lstStyle/>
        <a:p>
          <a:endParaRPr lang="en-US"/>
        </a:p>
      </dgm:t>
    </dgm:pt>
    <dgm:pt modelId="{F8BCE218-7A24-41E6-90B0-995055B0DBC2}" type="pres">
      <dgm:prSet presAssocID="{DD40D6D5-18E9-4301-8FF8-BAAAA5D4C029}" presName="Name0" presStyleCnt="0">
        <dgm:presLayoutVars>
          <dgm:dir/>
          <dgm:animLvl val="lvl"/>
          <dgm:resizeHandles val="exact"/>
        </dgm:presLayoutVars>
      </dgm:prSet>
      <dgm:spPr/>
    </dgm:pt>
    <dgm:pt modelId="{4E06235F-B122-4B58-A647-6AB9C288886F}" type="pres">
      <dgm:prSet presAssocID="{A57CD94C-0127-4DBC-8D54-08A014AF8B1E}" presName="Name8" presStyleCnt="0"/>
      <dgm:spPr/>
    </dgm:pt>
    <dgm:pt modelId="{CBE717E3-AB50-4F93-8407-8950E3D8E5CF}" type="pres">
      <dgm:prSet presAssocID="{A57CD94C-0127-4DBC-8D54-08A014AF8B1E}" presName="level" presStyleLbl="node1" presStyleIdx="0" presStyleCnt="4">
        <dgm:presLayoutVars>
          <dgm:chMax val="1"/>
          <dgm:bulletEnabled val="1"/>
        </dgm:presLayoutVars>
      </dgm:prSet>
      <dgm:spPr/>
    </dgm:pt>
    <dgm:pt modelId="{22AE4742-3563-4DED-BC1B-156748D5CEB8}" type="pres">
      <dgm:prSet presAssocID="{A57CD94C-0127-4DBC-8D54-08A014AF8B1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F1339A7-1B6B-4D23-8E24-F425291CBD85}" type="pres">
      <dgm:prSet presAssocID="{5FD2BAE7-E62F-4CF4-A4B1-BA449564D7AF}" presName="Name8" presStyleCnt="0"/>
      <dgm:spPr/>
    </dgm:pt>
    <dgm:pt modelId="{1AC56A7F-839E-4255-AF2F-06051700B0AC}" type="pres">
      <dgm:prSet presAssocID="{5FD2BAE7-E62F-4CF4-A4B1-BA449564D7AF}" presName="level" presStyleLbl="node1" presStyleIdx="1" presStyleCnt="4">
        <dgm:presLayoutVars>
          <dgm:chMax val="1"/>
          <dgm:bulletEnabled val="1"/>
        </dgm:presLayoutVars>
      </dgm:prSet>
      <dgm:spPr/>
    </dgm:pt>
    <dgm:pt modelId="{500B545D-0227-45B7-8360-EB551007BD5B}" type="pres">
      <dgm:prSet presAssocID="{5FD2BAE7-E62F-4CF4-A4B1-BA449564D7A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81577E7-681B-4905-9736-6FAE6A597C98}" type="pres">
      <dgm:prSet presAssocID="{D2832A3F-D5BE-4FC4-BC72-1397BAAA5E9C}" presName="Name8" presStyleCnt="0"/>
      <dgm:spPr/>
    </dgm:pt>
    <dgm:pt modelId="{BB51BBC3-4766-4A44-8585-49C61576B748}" type="pres">
      <dgm:prSet presAssocID="{D2832A3F-D5BE-4FC4-BC72-1397BAAA5E9C}" presName="level" presStyleLbl="node1" presStyleIdx="2" presStyleCnt="4">
        <dgm:presLayoutVars>
          <dgm:chMax val="1"/>
          <dgm:bulletEnabled val="1"/>
        </dgm:presLayoutVars>
      </dgm:prSet>
      <dgm:spPr/>
    </dgm:pt>
    <dgm:pt modelId="{D7FEE253-01F5-46C6-BDEA-62491F97B2DD}" type="pres">
      <dgm:prSet presAssocID="{D2832A3F-D5BE-4FC4-BC72-1397BAAA5E9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039776A-9450-4F79-A6A6-7743820204E9}" type="pres">
      <dgm:prSet presAssocID="{00860D48-56E0-4256-81CC-CC2B36577E26}" presName="Name8" presStyleCnt="0"/>
      <dgm:spPr/>
    </dgm:pt>
    <dgm:pt modelId="{5A47C3C1-55E6-4D9D-B68A-3BC8AC2F8BC6}" type="pres">
      <dgm:prSet presAssocID="{00860D48-56E0-4256-81CC-CC2B36577E26}" presName="level" presStyleLbl="node1" presStyleIdx="3" presStyleCnt="4">
        <dgm:presLayoutVars>
          <dgm:chMax val="1"/>
          <dgm:bulletEnabled val="1"/>
        </dgm:presLayoutVars>
      </dgm:prSet>
      <dgm:spPr/>
    </dgm:pt>
    <dgm:pt modelId="{560B8517-8404-4ECF-B220-D4F2BCF356DD}" type="pres">
      <dgm:prSet presAssocID="{00860D48-56E0-4256-81CC-CC2B36577E2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4D2DA0B-E8F1-4DC6-B149-0704916D8590}" type="presOf" srcId="{5FD2BAE7-E62F-4CF4-A4B1-BA449564D7AF}" destId="{500B545D-0227-45B7-8360-EB551007BD5B}" srcOrd="1" destOrd="0" presId="urn:microsoft.com/office/officeart/2005/8/layout/pyramid1"/>
    <dgm:cxn modelId="{F7441632-946E-4440-A05D-F53671C43F2A}" type="presOf" srcId="{A57CD94C-0127-4DBC-8D54-08A014AF8B1E}" destId="{22AE4742-3563-4DED-BC1B-156748D5CEB8}" srcOrd="1" destOrd="0" presId="urn:microsoft.com/office/officeart/2005/8/layout/pyramid1"/>
    <dgm:cxn modelId="{90251838-8DDB-4668-91CF-7079AB9AAA53}" srcId="{DD40D6D5-18E9-4301-8FF8-BAAAA5D4C029}" destId="{00860D48-56E0-4256-81CC-CC2B36577E26}" srcOrd="3" destOrd="0" parTransId="{C42E3834-1216-490F-85A5-54993025C762}" sibTransId="{7D513597-9396-49BB-A91F-B5C2D9ADC83A}"/>
    <dgm:cxn modelId="{463C5C5D-24C8-4A96-A60C-B63F602B64AE}" type="presOf" srcId="{5FD2BAE7-E62F-4CF4-A4B1-BA449564D7AF}" destId="{1AC56A7F-839E-4255-AF2F-06051700B0AC}" srcOrd="0" destOrd="0" presId="urn:microsoft.com/office/officeart/2005/8/layout/pyramid1"/>
    <dgm:cxn modelId="{64349D56-554D-478C-93AA-44EF08657C97}" type="presOf" srcId="{00860D48-56E0-4256-81CC-CC2B36577E26}" destId="{5A47C3C1-55E6-4D9D-B68A-3BC8AC2F8BC6}" srcOrd="0" destOrd="0" presId="urn:microsoft.com/office/officeart/2005/8/layout/pyramid1"/>
    <dgm:cxn modelId="{5358798A-DA9D-446C-A451-7A33DC337C44}" type="presOf" srcId="{DD40D6D5-18E9-4301-8FF8-BAAAA5D4C029}" destId="{F8BCE218-7A24-41E6-90B0-995055B0DBC2}" srcOrd="0" destOrd="0" presId="urn:microsoft.com/office/officeart/2005/8/layout/pyramid1"/>
    <dgm:cxn modelId="{9AF21F8E-0B62-4501-8582-60DF283E4CE2}" srcId="{DD40D6D5-18E9-4301-8FF8-BAAAA5D4C029}" destId="{A57CD94C-0127-4DBC-8D54-08A014AF8B1E}" srcOrd="0" destOrd="0" parTransId="{776111D0-8D01-4FD4-BDBE-709984975989}" sibTransId="{E31C3893-7FA1-4A77-8340-F8E813E03BC0}"/>
    <dgm:cxn modelId="{DC9B9A92-475E-403C-969E-2ADA51F5F0D0}" type="presOf" srcId="{D2832A3F-D5BE-4FC4-BC72-1397BAAA5E9C}" destId="{BB51BBC3-4766-4A44-8585-49C61576B748}" srcOrd="0" destOrd="0" presId="urn:microsoft.com/office/officeart/2005/8/layout/pyramid1"/>
    <dgm:cxn modelId="{BB8699A4-4AC1-4E09-AD24-01B9C88724E7}" srcId="{DD40D6D5-18E9-4301-8FF8-BAAAA5D4C029}" destId="{D2832A3F-D5BE-4FC4-BC72-1397BAAA5E9C}" srcOrd="2" destOrd="0" parTransId="{3A7805FE-A9E2-4DA1-B2CF-9BE80755A0C8}" sibTransId="{20E2C05E-D7C6-4D07-B806-1B96F6B8C73D}"/>
    <dgm:cxn modelId="{63A51EAC-5F77-493A-9F07-B0B29E0F73E1}" type="presOf" srcId="{A57CD94C-0127-4DBC-8D54-08A014AF8B1E}" destId="{CBE717E3-AB50-4F93-8407-8950E3D8E5CF}" srcOrd="0" destOrd="0" presId="urn:microsoft.com/office/officeart/2005/8/layout/pyramid1"/>
    <dgm:cxn modelId="{97857AED-E40E-4AE7-BB68-710A16FC340F}" type="presOf" srcId="{00860D48-56E0-4256-81CC-CC2B36577E26}" destId="{560B8517-8404-4ECF-B220-D4F2BCF356DD}" srcOrd="1" destOrd="0" presId="urn:microsoft.com/office/officeart/2005/8/layout/pyramid1"/>
    <dgm:cxn modelId="{336BDEF2-A5CB-43C2-A136-04C6EF675159}" srcId="{DD40D6D5-18E9-4301-8FF8-BAAAA5D4C029}" destId="{5FD2BAE7-E62F-4CF4-A4B1-BA449564D7AF}" srcOrd="1" destOrd="0" parTransId="{CCFF7479-8279-47C5-95B8-AE577B6DE5D6}" sibTransId="{313998F9-CF96-4EDD-A6D8-CBE5F8033E69}"/>
    <dgm:cxn modelId="{4E1C36FB-E83A-4D49-A7BA-F7356A4FFE8A}" type="presOf" srcId="{D2832A3F-D5BE-4FC4-BC72-1397BAAA5E9C}" destId="{D7FEE253-01F5-46C6-BDEA-62491F97B2DD}" srcOrd="1" destOrd="0" presId="urn:microsoft.com/office/officeart/2005/8/layout/pyramid1"/>
    <dgm:cxn modelId="{44A2B5FE-2655-4432-8F18-BF9248594CC0}" type="presParOf" srcId="{F8BCE218-7A24-41E6-90B0-995055B0DBC2}" destId="{4E06235F-B122-4B58-A647-6AB9C288886F}" srcOrd="0" destOrd="0" presId="urn:microsoft.com/office/officeart/2005/8/layout/pyramid1"/>
    <dgm:cxn modelId="{61FC0F2F-54C3-4478-8E15-788A896A944E}" type="presParOf" srcId="{4E06235F-B122-4B58-A647-6AB9C288886F}" destId="{CBE717E3-AB50-4F93-8407-8950E3D8E5CF}" srcOrd="0" destOrd="0" presId="urn:microsoft.com/office/officeart/2005/8/layout/pyramid1"/>
    <dgm:cxn modelId="{35EDE49D-10F9-44D3-B7EE-C2F17EAABAA1}" type="presParOf" srcId="{4E06235F-B122-4B58-A647-6AB9C288886F}" destId="{22AE4742-3563-4DED-BC1B-156748D5CEB8}" srcOrd="1" destOrd="0" presId="urn:microsoft.com/office/officeart/2005/8/layout/pyramid1"/>
    <dgm:cxn modelId="{FCA40977-3D17-40FB-B283-50E26821E4AF}" type="presParOf" srcId="{F8BCE218-7A24-41E6-90B0-995055B0DBC2}" destId="{DF1339A7-1B6B-4D23-8E24-F425291CBD85}" srcOrd="1" destOrd="0" presId="urn:microsoft.com/office/officeart/2005/8/layout/pyramid1"/>
    <dgm:cxn modelId="{7C48865F-2E64-4A54-8ABE-512499606CA3}" type="presParOf" srcId="{DF1339A7-1B6B-4D23-8E24-F425291CBD85}" destId="{1AC56A7F-839E-4255-AF2F-06051700B0AC}" srcOrd="0" destOrd="0" presId="urn:microsoft.com/office/officeart/2005/8/layout/pyramid1"/>
    <dgm:cxn modelId="{D39A194C-B0DA-4830-9093-80D7CDBB3E86}" type="presParOf" srcId="{DF1339A7-1B6B-4D23-8E24-F425291CBD85}" destId="{500B545D-0227-45B7-8360-EB551007BD5B}" srcOrd="1" destOrd="0" presId="urn:microsoft.com/office/officeart/2005/8/layout/pyramid1"/>
    <dgm:cxn modelId="{EE91293D-7BA4-4145-AE6E-11880E4ECDB8}" type="presParOf" srcId="{F8BCE218-7A24-41E6-90B0-995055B0DBC2}" destId="{C81577E7-681B-4905-9736-6FAE6A597C98}" srcOrd="2" destOrd="0" presId="urn:microsoft.com/office/officeart/2005/8/layout/pyramid1"/>
    <dgm:cxn modelId="{65CAFD93-075E-4985-84C3-65A2D250AEDA}" type="presParOf" srcId="{C81577E7-681B-4905-9736-6FAE6A597C98}" destId="{BB51BBC3-4766-4A44-8585-49C61576B748}" srcOrd="0" destOrd="0" presId="urn:microsoft.com/office/officeart/2005/8/layout/pyramid1"/>
    <dgm:cxn modelId="{2203D533-00F8-4AF1-B3AA-85853FBAE3D7}" type="presParOf" srcId="{C81577E7-681B-4905-9736-6FAE6A597C98}" destId="{D7FEE253-01F5-46C6-BDEA-62491F97B2DD}" srcOrd="1" destOrd="0" presId="urn:microsoft.com/office/officeart/2005/8/layout/pyramid1"/>
    <dgm:cxn modelId="{D9B3E95E-6BD3-4D0D-800A-3F2B7287D61C}" type="presParOf" srcId="{F8BCE218-7A24-41E6-90B0-995055B0DBC2}" destId="{8039776A-9450-4F79-A6A6-7743820204E9}" srcOrd="3" destOrd="0" presId="urn:microsoft.com/office/officeart/2005/8/layout/pyramid1"/>
    <dgm:cxn modelId="{78DCFE74-5E27-4CED-BE9B-E19259FB48A8}" type="presParOf" srcId="{8039776A-9450-4F79-A6A6-7743820204E9}" destId="{5A47C3C1-55E6-4D9D-B68A-3BC8AC2F8BC6}" srcOrd="0" destOrd="0" presId="urn:microsoft.com/office/officeart/2005/8/layout/pyramid1"/>
    <dgm:cxn modelId="{3A3AF067-0CB1-43A3-AE6F-A6D2943930A4}" type="presParOf" srcId="{8039776A-9450-4F79-A6A6-7743820204E9}" destId="{560B8517-8404-4ECF-B220-D4F2BCF356D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717E3-AB50-4F93-8407-8950E3D8E5CF}">
      <dsp:nvSpPr>
        <dsp:cNvPr id="0" name=""/>
        <dsp:cNvSpPr/>
      </dsp:nvSpPr>
      <dsp:spPr>
        <a:xfrm>
          <a:off x="1914524" y="0"/>
          <a:ext cx="1276349" cy="902613"/>
        </a:xfrm>
        <a:prstGeom prst="trapezoid">
          <a:avLst>
            <a:gd name="adj" fmla="val 7070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altLang="en-US" sz="2400" b="1" i="0" u="none" strike="noStrike" kern="1200" cap="none" normalizeH="0" baseline="0" dirty="0">
            <a:ln>
              <a:noFill/>
            </a:ln>
            <a:solidFill>
              <a:srgbClr val="A50021"/>
            </a:solidFill>
            <a:effectLst/>
            <a:latin typeface="Gill Sans MT" pitchFamily="34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400" b="1" i="0" u="none" strike="noStrike" kern="1200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ill Sans MT" pitchFamily="34" charset="0"/>
            </a:rPr>
            <a:t>Policy</a:t>
          </a:r>
        </a:p>
      </dsp:txBody>
      <dsp:txXfrm>
        <a:off x="1914524" y="0"/>
        <a:ext cx="1276349" cy="902613"/>
      </dsp:txXfrm>
    </dsp:sp>
    <dsp:sp modelId="{1AC56A7F-839E-4255-AF2F-06051700B0AC}">
      <dsp:nvSpPr>
        <dsp:cNvPr id="0" name=""/>
        <dsp:cNvSpPr/>
      </dsp:nvSpPr>
      <dsp:spPr>
        <a:xfrm>
          <a:off x="1276349" y="902612"/>
          <a:ext cx="2552699" cy="902613"/>
        </a:xfrm>
        <a:prstGeom prst="trapezoid">
          <a:avLst>
            <a:gd name="adj" fmla="val 7070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ill Sans MT" pitchFamily="34" charset="0"/>
            </a:rPr>
            <a:t>Local Rules</a:t>
          </a:r>
        </a:p>
      </dsp:txBody>
      <dsp:txXfrm>
        <a:off x="1723072" y="902612"/>
        <a:ext cx="1659254" cy="902613"/>
      </dsp:txXfrm>
    </dsp:sp>
    <dsp:sp modelId="{BB51BBC3-4766-4A44-8585-49C61576B748}">
      <dsp:nvSpPr>
        <dsp:cNvPr id="0" name=""/>
        <dsp:cNvSpPr/>
      </dsp:nvSpPr>
      <dsp:spPr>
        <a:xfrm>
          <a:off x="638174" y="1805225"/>
          <a:ext cx="3829049" cy="902613"/>
        </a:xfrm>
        <a:prstGeom prst="trapezoid">
          <a:avLst>
            <a:gd name="adj" fmla="val 7070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ill Sans MT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NYS Civil Service Law</a:t>
          </a:r>
          <a:endParaRPr kumimoji="0" lang="en-US" altLang="en-US" sz="2800" b="1" i="0" u="none" strike="noStrike" kern="1200" cap="none" normalizeH="0" baseline="0" dirty="0">
            <a:ln>
              <a:noFill/>
            </a:ln>
            <a:solidFill>
              <a:srgbClr val="FFFF00"/>
            </a:solidFill>
            <a:effectLst/>
            <a:latin typeface="Gill Sans MT" pitchFamily="34" charset="0"/>
          </a:endParaRPr>
        </a:p>
      </dsp:txBody>
      <dsp:txXfrm>
        <a:off x="1308258" y="1805225"/>
        <a:ext cx="2488882" cy="902613"/>
      </dsp:txXfrm>
    </dsp:sp>
    <dsp:sp modelId="{5A47C3C1-55E6-4D9D-B68A-3BC8AC2F8BC6}">
      <dsp:nvSpPr>
        <dsp:cNvPr id="0" name=""/>
        <dsp:cNvSpPr/>
      </dsp:nvSpPr>
      <dsp:spPr>
        <a:xfrm>
          <a:off x="0" y="2707839"/>
          <a:ext cx="5105399" cy="902613"/>
        </a:xfrm>
        <a:prstGeom prst="trapezoid">
          <a:avLst>
            <a:gd name="adj" fmla="val 7070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Gill Sans MT" pitchFamily="34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Constitution</a:t>
          </a:r>
          <a:endParaRPr kumimoji="0" lang="en-US" altLang="en-US" sz="2800" b="1" i="0" u="none" strike="noStrike" kern="1200" cap="none" normalizeH="0" baseline="0" dirty="0">
            <a:ln>
              <a:noFill/>
            </a:ln>
            <a:solidFill>
              <a:srgbClr val="FFFF00"/>
            </a:solidFill>
            <a:effectLst/>
            <a:latin typeface="Gill Sans MT" pitchFamily="34" charset="0"/>
          </a:endParaRPr>
        </a:p>
      </dsp:txBody>
      <dsp:txXfrm>
        <a:off x="893444" y="2707839"/>
        <a:ext cx="3318509" cy="902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0.69945</cdr:x>
      <cdr:y>0.25337</cdr:y>
    </cdr:from>
    <cdr:to>
      <cdr:x>0.75436</cdr:x>
      <cdr:y>0.30003</cdr:y>
    </cdr:to>
    <cdr:sp macro="" textlink="">
      <cdr:nvSpPr>
        <cdr:cNvPr id="2082" name="Line 3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465379" y="761655"/>
          <a:ext cx="193544" cy="14026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0.03839</cdr:x>
      <cdr:y>0.303</cdr:y>
    </cdr:from>
    <cdr:to>
      <cdr:x>0.12869</cdr:x>
      <cdr:y>0.36521</cdr:y>
    </cdr:to>
    <cdr:sp macro="" textlink="">
      <cdr:nvSpPr>
        <cdr:cNvPr id="2083" name="Line 3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35331" y="910851"/>
          <a:ext cx="318285" cy="18701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0.13385</cdr:x>
      <cdr:y>0.76236</cdr:y>
    </cdr:from>
    <cdr:to>
      <cdr:x>0.24416</cdr:x>
      <cdr:y>0.81906</cdr:y>
    </cdr:to>
    <cdr:sp macro="" textlink="">
      <cdr:nvSpPr>
        <cdr:cNvPr id="2084" name="Line 3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471797" y="2291748"/>
          <a:ext cx="388816" cy="17044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0.18997</cdr:x>
      <cdr:y>0.18607</cdr:y>
    </cdr:from>
    <cdr:to>
      <cdr:x>0.25122</cdr:x>
      <cdr:y>0.29135</cdr:y>
    </cdr:to>
    <cdr:sp macro="" textlink="">
      <cdr:nvSpPr>
        <cdr:cNvPr id="2085" name="Line 3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669608" y="559365"/>
          <a:ext cx="215892" cy="31648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0.87266</cdr:x>
      <cdr:y>0.57872</cdr:y>
    </cdr:from>
    <cdr:to>
      <cdr:x>0.95783</cdr:x>
      <cdr:y>0.57872</cdr:y>
    </cdr:to>
    <cdr:sp macro="" textlink="">
      <cdr:nvSpPr>
        <cdr:cNvPr id="2086" name="Line 3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3494254" y="1287543"/>
          <a:ext cx="340733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sm" len="med"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>
              <a:defRPr sz="12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 algn="r">
              <a:defRPr sz="12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3AF290FD-5689-4A50-83DB-A1184E4A3AEF}" type="datetime1">
              <a:rPr lang="en-US"/>
              <a:pPr>
                <a:defRPr/>
              </a:pPr>
              <a:t>1/3/2023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783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>
              <a:defRPr sz="1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2783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 algn="r">
              <a:defRPr sz="12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E736AFA3-E696-4166-A0BF-A7C6DFF14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41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20490C4-CF7E-4428-A1B0-3568FE344B75}" type="datetime1">
              <a:rPr lang="en-US"/>
              <a:pPr>
                <a:defRPr/>
              </a:pPr>
              <a:t>1/3/2023</a:t>
            </a:fld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6392"/>
            <a:ext cx="5140960" cy="418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783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Oswego 101 training modified-A.ppt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2783"/>
            <a:ext cx="3037840" cy="46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57" tIns="46429" rIns="92857" bIns="4642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AF9AE6B-BC69-4025-8E5C-025A9B574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35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9AE6B-BC69-4025-8E5C-025A9B5746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785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9AE6B-BC69-4025-8E5C-025A9B5746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34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09277D-7EC8-4E88-922F-B8D85AE05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416392"/>
            <a:ext cx="6553200" cy="4182176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69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FB98E-A8EB-4A6D-9D33-B6603BBA98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00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FB98E-A8EB-4A6D-9D33-B6603BBA98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024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696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636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036FEB-63C0-4533-9093-FD5C0C0068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355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AA3F7A-6EEE-42FD-9A1D-A7247BCF2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803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4CA500-ED94-474B-A93C-903EB9121A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47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19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268" y="4490032"/>
            <a:ext cx="5731651" cy="4252781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1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81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213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FB98E-A8EB-4A6D-9D33-B6603BBA98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849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FB98E-A8EB-4A6D-9D33-B6603BBA98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306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43374F-4CF0-43CD-9208-A7DC5D2B652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95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10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839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744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FB98E-A8EB-4A6D-9D33-B6603BBA98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158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FB98E-A8EB-4A6D-9D33-B6603BBA98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27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261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FB98E-A8EB-4A6D-9D33-B6603BBA98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80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FB98E-A8EB-4A6D-9D33-B6603BBA98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34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FB98E-A8EB-4A6D-9D33-B6603BBA98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413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3177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FB98E-A8EB-4A6D-9D33-B6603BBA98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0058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9AE6B-BC69-4025-8E5C-025A9B5746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422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9FB98E-A8EB-4A6D-9D33-B6603BBA981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344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9FB98E-A8EB-4A6D-9D33-B6603BBA981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38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92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28DD8A-9A60-438E-931B-A498E530F0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495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F9AE6B-BC69-4025-8E5C-025A9B5746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577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90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515896"/>
      </p:ext>
    </p:extLst>
  </p:cSld>
  <p:clrMapOvr>
    <a:masterClrMapping/>
  </p:clrMapOvr>
  <p:transition spd="slow"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9745"/>
      </p:ext>
    </p:extLst>
  </p:cSld>
  <p:clrMapOvr>
    <a:masterClrMapping/>
  </p:clrMapOvr>
  <p:transition spd="slow"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02556"/>
      </p:ext>
    </p:extLst>
  </p:cSld>
  <p:clrMapOvr>
    <a:masterClrMapping/>
  </p:clrMapOvr>
  <p:transition spd="slow" advClick="0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22793"/>
      </p:ext>
    </p:extLst>
  </p:cSld>
  <p:clrMapOvr>
    <a:masterClrMapping/>
  </p:clrMapOvr>
  <p:transition spd="slow" advClick="0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18137"/>
      </p:ext>
    </p:extLst>
  </p:cSld>
  <p:clrMapOvr>
    <a:masterClrMapping/>
  </p:clrMapOvr>
  <p:transition spd="slow" advClick="0"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54560"/>
      </p:ext>
    </p:extLst>
  </p:cSld>
  <p:clrMapOvr>
    <a:masterClrMapping/>
  </p:clrMapOvr>
  <p:transition spd="slow" advClick="0"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8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57729"/>
      </p:ext>
    </p:extLst>
  </p:cSld>
  <p:clrMapOvr>
    <a:masterClrMapping/>
  </p:clrMapOvr>
  <p:transition spd="slow" advClick="0" advT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43181"/>
      </p:ext>
    </p:extLst>
  </p:cSld>
  <p:clrMapOvr>
    <a:masterClrMapping/>
  </p:clrMapOvr>
  <p:transition spd="slow" advClick="0" advTm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68"/>
            <a:ext cx="20574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68"/>
            <a:ext cx="60198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3697"/>
      </p:ext>
    </p:extLst>
  </p:cSld>
  <p:clrMapOvr>
    <a:masterClrMapping/>
  </p:clrMapOvr>
  <p:transition spd="slow" advClick="0" advTm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554437"/>
      </p:ext>
    </p:extLst>
  </p:cSld>
  <p:clrMapOvr>
    <a:masterClrMapping/>
  </p:clrMapOvr>
  <p:transition spd="slow" advClick="0" advTm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912230"/>
      </p:ext>
    </p:extLst>
  </p:cSld>
  <p:clrMapOvr>
    <a:masterClrMapping/>
  </p:clrMapOvr>
  <p:transition spd="slow"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233418-8411-4EED-9380-DD4F0F074E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49117"/>
      </p:ext>
    </p:extLst>
  </p:cSld>
  <p:clrMapOvr>
    <a:masterClrMapping/>
  </p:clrMapOvr>
  <p:transition spd="slow" advClick="0" advTm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05F8FFB0-057B-45B1-AB9C-35D690293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5900"/>
      </p:ext>
    </p:extLst>
  </p:cSld>
  <p:clrMapOvr>
    <a:masterClrMapping/>
  </p:clrMapOvr>
  <p:transition spd="slow" advClick="0" advTm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8CC784AA-F6B5-4DCB-A783-8C328A40B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654"/>
      </p:ext>
    </p:extLst>
  </p:cSld>
  <p:clrMapOvr>
    <a:masterClrMapping/>
  </p:clrMapOvr>
  <p:transition spd="slow" advClick="0" advTm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fld id="{78B7139B-985D-435C-9A58-70D673053B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43943"/>
      </p:ext>
    </p:extLst>
  </p:cSld>
  <p:clrMapOvr>
    <a:masterClrMapping/>
  </p:clrMapOvr>
  <p:transition spd="slow" advClick="0" advTm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364787"/>
      </p:ext>
    </p:extLst>
  </p:cSld>
  <p:clrMapOvr>
    <a:masterClrMapping/>
  </p:clrMapOvr>
  <p:transition spd="slow" advClick="0" advTm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771"/>
      </p:ext>
    </p:extLst>
  </p:cSld>
  <p:clrMapOvr>
    <a:masterClrMapping/>
  </p:clrMapOvr>
  <p:transition spd="slow" advClick="0" advT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067730"/>
      </p:ext>
    </p:extLst>
  </p:cSld>
  <p:clrMapOvr>
    <a:masterClrMapping/>
  </p:clrMapOvr>
  <p:transition spd="slow" advClick="0" advTm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980932"/>
      </p:ext>
    </p:extLst>
  </p:cSld>
  <p:clrMapOvr>
    <a:masterClrMapping/>
  </p:clrMapOvr>
  <p:transition spd="slow" advClick="0" advTm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233418-8411-4EED-9380-DD4F0F074E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59011"/>
      </p:ext>
    </p:extLst>
  </p:cSld>
  <p:clrMapOvr>
    <a:masterClrMapping/>
  </p:clrMapOvr>
  <p:transition spd="slow" advClick="0" advTm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EA9A626-5D45-45AC-AD7A-9CB25D47A2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02252"/>
      </p:ext>
    </p:extLst>
  </p:cSld>
  <p:clrMapOvr>
    <a:masterClrMapping/>
  </p:clrMapOvr>
  <p:transition spd="slow" advClick="0" advTm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9E03C-E536-4537-8A99-DD46B5FD3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8873"/>
      </p:ext>
    </p:extLst>
  </p:cSld>
  <p:clrMapOvr>
    <a:masterClrMapping/>
  </p:clrMapOvr>
  <p:transition spd="slow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EA9A626-5D45-45AC-AD7A-9CB25D47A2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10870"/>
      </p:ext>
    </p:extLst>
  </p:cSld>
  <p:clrMapOvr>
    <a:masterClrMapping/>
  </p:clrMapOvr>
  <p:transition spd="slow" advClick="0" advTm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56492"/>
      </p:ext>
    </p:extLst>
  </p:cSld>
  <p:clrMapOvr>
    <a:masterClrMapping/>
  </p:clrMapOvr>
  <p:transition spd="slow" advClick="0" advTm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3639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8639E-C440-438D-B8CA-EFA42A2CC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9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3639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38982"/>
      </p:ext>
    </p:extLst>
  </p:cSld>
  <p:clrMapOvr>
    <a:masterClrMapping/>
  </p:clrMapOvr>
  <p:transition spd="slow" advClick="0"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33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3639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E4CAE-84EB-45B3-BBE3-CA68E8150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9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3639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30278"/>
      </p:ext>
    </p:extLst>
  </p:cSld>
  <p:clrMapOvr>
    <a:masterClrMapping/>
  </p:clrMapOvr>
  <p:transition spd="slow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9E03C-E536-4537-8A99-DD46B5FD3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1346"/>
      </p:ext>
    </p:extLst>
  </p:cSld>
  <p:clrMapOvr>
    <a:masterClrMapping/>
  </p:clrMapOvr>
  <p:transition spd="slow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627757"/>
      </p:ext>
    </p:extLst>
  </p:cSld>
  <p:clrMapOvr>
    <a:masterClrMapping/>
  </p:clrMapOvr>
  <p:transition spd="slow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95"/>
            <a:ext cx="7772400" cy="14689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52011"/>
      </p:ext>
    </p:extLst>
  </p:cSld>
  <p:clrMapOvr>
    <a:masterClrMapping/>
  </p:clrMapOvr>
  <p:transition spd="slow"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01345"/>
      </p:ext>
    </p:extLst>
  </p:cSld>
  <p:clrMapOvr>
    <a:masterClrMapping/>
  </p:clrMapOvr>
  <p:transition spd="slow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7"/>
            <a:ext cx="77724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0926"/>
      </p:ext>
    </p:extLst>
  </p:cSld>
  <p:clrMapOvr>
    <a:masterClrMapping/>
  </p:clrMapOvr>
  <p:transition spd="slow" advClick="0" advTm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jpe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83127"/>
            <a:ext cx="9144000" cy="399473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8305800" y="117475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83126"/>
            <a:ext cx="9144000" cy="399473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Date Placeholder 1"/>
          <p:cNvSpPr txBox="1">
            <a:spLocks/>
          </p:cNvSpPr>
          <p:nvPr/>
        </p:nvSpPr>
        <p:spPr>
          <a:xfrm>
            <a:off x="152400" y="1174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8305800" y="117474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</p:sldLayoutIdLst>
  <p:transition spd="slow" advClick="0" advTm="0"/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51E1D-7280-49D6-A2E2-CE63FE17EF1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CAC6D-BD82-4571-9E34-C1EFF11A946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953000"/>
            <a:ext cx="9144000" cy="1981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953000"/>
            <a:ext cx="9144000" cy="101600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7108"/>
            <a:ext cx="4267200" cy="13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4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108200"/>
            <a:ext cx="5334000" cy="36576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2053939"/>
            <a:ext cx="533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1"/>
          <p:cNvSpPr txBox="1">
            <a:spLocks/>
          </p:cNvSpPr>
          <p:nvPr/>
        </p:nvSpPr>
        <p:spPr>
          <a:xfrm>
            <a:off x="152400" y="1174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140F40-957F-429B-BF36-B42CA41DE130}" type="datetime4">
              <a:rPr lang="en-US" sz="1200" smtClean="0">
                <a:solidFill>
                  <a:srgbClr val="002D73"/>
                </a:solidFill>
              </a:rPr>
              <a:pPr/>
              <a:t>January 3, 2023</a:t>
            </a:fld>
            <a:endParaRPr lang="en-US" sz="1200" dirty="0">
              <a:solidFill>
                <a:srgbClr val="002D73"/>
              </a:solidFill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8305800" y="117475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>
                <a:solidFill>
                  <a:srgbClr val="002D73"/>
                </a:solidFill>
              </a:rPr>
              <a:pPr/>
              <a:t>‹#›</a:t>
            </a:fld>
            <a:endParaRPr lang="en-US" sz="1200" dirty="0">
              <a:solidFill>
                <a:srgbClr val="002D7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4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0"/>
            <a:ext cx="82296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83127"/>
            <a:ext cx="9144000" cy="399473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152400" y="1174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140F40-957F-429B-BF36-B42CA41DE130}" type="datetime4">
              <a:rPr lang="en-US" sz="1200" smtClean="0"/>
              <a:pPr/>
              <a:t>January 3, 2023</a:t>
            </a:fld>
            <a:endParaRPr lang="en-US" sz="1200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305800" y="117475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7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CFCE08F-7ED3-43AB-97F9-2353E69382AE}" type="datetimeFigureOut">
              <a:rPr lang="en-US"/>
              <a:pPr>
                <a:defRPr/>
              </a:pPr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21EBACE-33B6-416D-B0C7-A1A3D6046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953000"/>
            <a:ext cx="9144000" cy="1981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4953000"/>
            <a:ext cx="9144000" cy="101600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457200" y="52578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5128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400"/>
            <a:ext cx="42672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75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</p:sldLayoutIdLst>
  <p:transition spd="slow" advClick="0" advTm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108200"/>
            <a:ext cx="5334000" cy="36576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2053938"/>
            <a:ext cx="533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305800" y="117474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>
                <a:solidFill>
                  <a:srgbClr val="002D73"/>
                </a:solidFill>
              </a:rPr>
              <a:pPr/>
              <a:t>‹#›</a:t>
            </a:fld>
            <a:endParaRPr lang="en-US" sz="1200" dirty="0">
              <a:solidFill>
                <a:srgbClr val="002D7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2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83126"/>
            <a:ext cx="9144000" cy="399473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Date Placeholder 1"/>
          <p:cNvSpPr txBox="1">
            <a:spLocks/>
          </p:cNvSpPr>
          <p:nvPr userDrawn="1"/>
        </p:nvSpPr>
        <p:spPr>
          <a:xfrm>
            <a:off x="152400" y="1174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24" name="Slide Number Placeholder 3"/>
          <p:cNvSpPr txBox="1">
            <a:spLocks/>
          </p:cNvSpPr>
          <p:nvPr userDrawn="1"/>
        </p:nvSpPr>
        <p:spPr>
          <a:xfrm>
            <a:off x="8305800" y="117474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9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</p:sldLayoutIdLst>
  <p:transition spd="slow" advClick="0" advTm="0"/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83126"/>
            <a:ext cx="9144000" cy="399473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Date Placeholder 1"/>
          <p:cNvSpPr txBox="1">
            <a:spLocks/>
          </p:cNvSpPr>
          <p:nvPr userDrawn="1"/>
        </p:nvSpPr>
        <p:spPr>
          <a:xfrm>
            <a:off x="152400" y="1174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4" name="Slide Number Placeholder 3"/>
          <p:cNvSpPr txBox="1">
            <a:spLocks/>
          </p:cNvSpPr>
          <p:nvPr userDrawn="1"/>
        </p:nvSpPr>
        <p:spPr>
          <a:xfrm>
            <a:off x="8305800" y="117474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DF52EC2-2C0B-4C03-9888-0B25156ED88D}" type="slidenum">
              <a:rPr lang="en-US" sz="1200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5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</p:sldLayoutIdLst>
  <p:transition spd="slow" advClick="0" advTm="0"/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83127"/>
            <a:ext cx="9144000" cy="399473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8305800" y="117475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007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0600"/>
            <a:ext cx="1579358" cy="5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5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Layout" Target="../slideLayouts/slideLayout5.xml"/><Relationship Id="rId7" Type="http://schemas.openxmlformats.org/officeDocument/2006/relationships/slide" Target="slide2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9.xml"/><Relationship Id="rId5" Type="http://schemas.openxmlformats.org/officeDocument/2006/relationships/slide" Target="slide3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4.png"/><Relationship Id="rId5" Type="http://schemas.openxmlformats.org/officeDocument/2006/relationships/diagramData" Target="../diagrams/data1.xml"/><Relationship Id="rId10" Type="http://schemas.openxmlformats.org/officeDocument/2006/relationships/hyperlink" Target="https://www.nysenate.gov/legislation/laws/CVS" TargetMode="External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nysenate.gov/legislation/laws/CVS" TargetMode="External"/><Relationship Id="rId5" Type="http://schemas.openxmlformats.org/officeDocument/2006/relationships/hyperlink" Target="https://history.nycourts.gov/about_period/nys-constitution/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nysenate.gov/legislation/laws/CVS" TargetMode="External"/><Relationship Id="rId5" Type="http://schemas.openxmlformats.org/officeDocument/2006/relationships/hyperlink" Target="https://history.nycourts.gov/about_period/nys-constitution/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ww.nysenate.gov/legislation/laws/CVS" TargetMode="External"/><Relationship Id="rId5" Type="http://schemas.openxmlformats.org/officeDocument/2006/relationships/hyperlink" Target="https://history.nycourts.gov/about_period/nys-constitution/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" TargetMode="Externa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ysenate.gov/legislation/laws/CVS" TargetMode="Externa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nysenate.gov/legislation/laws/CVS/A3" TargetMode="External"/><Relationship Id="rId12" Type="http://schemas.openxmlformats.org/officeDocument/2006/relationships/hyperlink" Target="https://www.nysenate.gov/legislation/laws/CVS/A7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www.nysenate.gov/legislation/laws/CVS/20" TargetMode="External"/><Relationship Id="rId11" Type="http://schemas.openxmlformats.org/officeDocument/2006/relationships/hyperlink" Target="https://www.nysenate.gov/legislation/laws/CVS/A5TC" TargetMode="External"/><Relationship Id="rId5" Type="http://schemas.openxmlformats.org/officeDocument/2006/relationships/hyperlink" Target="https://www.nysenate.gov/legislation/laws/CVS/A2" TargetMode="External"/><Relationship Id="rId10" Type="http://schemas.openxmlformats.org/officeDocument/2006/relationships/hyperlink" Target="https://www.nysenate.gov/legislation/laws/CVS/75" TargetMode="External"/><Relationship Id="rId4" Type="http://schemas.openxmlformats.org/officeDocument/2006/relationships/notesSlide" Target="../notesSlides/notesSlide16.xml"/><Relationship Id="rId9" Type="http://schemas.openxmlformats.org/officeDocument/2006/relationships/hyperlink" Target="https://www.nysenate.gov/legislation/laws/CVS/A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" TargetMode="Externa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www.nysenate.gov/legislation/laws/CVS" TargetMode="External"/><Relationship Id="rId5" Type="http://schemas.openxmlformats.org/officeDocument/2006/relationships/hyperlink" Target="https://www.cs.ny.gov/msd/msdonline/commission_resources.cfm" TargetMode="Externa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" TargetMode="Externa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18.xml"/><Relationship Id="rId18" Type="http://schemas.openxmlformats.org/officeDocument/2006/relationships/slide" Target="slide29.xml"/><Relationship Id="rId3" Type="http://schemas.openxmlformats.org/officeDocument/2006/relationships/slideLayout" Target="../slideLayouts/slideLayout24.xml"/><Relationship Id="rId21" Type="http://schemas.openxmlformats.org/officeDocument/2006/relationships/slide" Target="slide32.xml"/><Relationship Id="rId7" Type="http://schemas.openxmlformats.org/officeDocument/2006/relationships/slide" Target="slide9.xml"/><Relationship Id="rId12" Type="http://schemas.openxmlformats.org/officeDocument/2006/relationships/slide" Target="slide17.xml"/><Relationship Id="rId17" Type="http://schemas.openxmlformats.org/officeDocument/2006/relationships/slide" Target="slide33.xml"/><Relationship Id="rId2" Type="http://schemas.openxmlformats.org/officeDocument/2006/relationships/audio" Target="../media/media2.m4a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1" Type="http://schemas.microsoft.com/office/2007/relationships/media" Target="../media/media2.m4a"/><Relationship Id="rId6" Type="http://schemas.openxmlformats.org/officeDocument/2006/relationships/slide" Target="slide3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3.xml"/><Relationship Id="rId10" Type="http://schemas.openxmlformats.org/officeDocument/2006/relationships/slide" Target="slide12.xml"/><Relationship Id="rId19" Type="http://schemas.openxmlformats.org/officeDocument/2006/relationships/slide" Target="slide30.xml"/><Relationship Id="rId4" Type="http://schemas.openxmlformats.org/officeDocument/2006/relationships/notesSlide" Target="../notesSlides/notesSlide2.xml"/><Relationship Id="rId9" Type="http://schemas.openxmlformats.org/officeDocument/2006/relationships/slide" Target="slide10.xml"/><Relationship Id="rId14" Type="http://schemas.openxmlformats.org/officeDocument/2006/relationships/slide" Target="slide22.xml"/><Relationship Id="rId2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nysenate.gov/legislation/laws/CVS" TargetMode="External"/><Relationship Id="rId5" Type="http://schemas.openxmlformats.org/officeDocument/2006/relationships/hyperlink" Target="https://www.cs.ny.gov/jobseeker/local.cfm" TargetMode="Externa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/44" TargetMode="External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/42" TargetMode="External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/41" TargetMode="External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/43" TargetMode="External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/35" TargetMode="External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y.gov/agencies/department-civil-service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mailto:Assistance.request@cs.ny.gov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cs.ny.gov/" TargetMode="External"/><Relationship Id="rId5" Type="http://schemas.openxmlformats.org/officeDocument/2006/relationships/hyperlink" Target="https://www.cs.ny.gov/commission/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ww.cs.ny.gov/jobseeker/local.cfm" TargetMode="External"/><Relationship Id="rId5" Type="http://schemas.openxmlformats.org/officeDocument/2006/relationships/hyperlink" Target="https://www.nysenate.gov/legislation/laws/CVS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chart" Target="../charts/chart1.xml"/><Relationship Id="rId5" Type="http://schemas.openxmlformats.org/officeDocument/2006/relationships/hyperlink" Target="https://www.cs.ny.gov/jobseeker/local.cfm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hyperlink" Target="https://www.nysenate.gov/legislation/laws/CVS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081D85-6FB4-43AF-B7FF-27558456371F}"/>
              </a:ext>
            </a:extLst>
          </p:cNvPr>
          <p:cNvSpPr txBox="1"/>
          <p:nvPr/>
        </p:nvSpPr>
        <p:spPr>
          <a:xfrm>
            <a:off x="0" y="5257799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Structure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B5888-7686-4486-8175-C5706588E6FD}"/>
              </a:ext>
            </a:extLst>
          </p:cNvPr>
          <p:cNvSpPr txBox="1"/>
          <p:nvPr/>
        </p:nvSpPr>
        <p:spPr>
          <a:xfrm>
            <a:off x="0" y="5878108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Law &amp; Rule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D4DEBF-7F69-4F58-AF8D-A98A03BFFAA2}"/>
              </a:ext>
            </a:extLst>
          </p:cNvPr>
          <p:cNvSpPr txBox="1"/>
          <p:nvPr/>
        </p:nvSpPr>
        <p:spPr>
          <a:xfrm>
            <a:off x="3904246" y="5878109"/>
            <a:ext cx="4401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Jurisdictional Classification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8D601-1DF9-458E-AB90-CDA7D14C4E1F}"/>
              </a:ext>
            </a:extLst>
          </p:cNvPr>
          <p:cNvSpPr txBox="1"/>
          <p:nvPr/>
        </p:nvSpPr>
        <p:spPr>
          <a:xfrm>
            <a:off x="4180972" y="5257799"/>
            <a:ext cx="384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Position Classification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-1">
            <a:hlinkClick r:id="" action="ppaction://media"/>
            <a:extLst>
              <a:ext uri="{FF2B5EF4-FFF2-40B4-BE49-F238E27FC236}">
                <a16:creationId xmlns:a16="http://schemas.microsoft.com/office/drawing/2014/main" id="{54819B25-5288-4E85-A947-781C44248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5799" y="5488631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8D2D42-0D61-4538-803A-A33376EC3F2D}"/>
              </a:ext>
            </a:extLst>
          </p:cNvPr>
          <p:cNvSpPr txBox="1"/>
          <p:nvPr/>
        </p:nvSpPr>
        <p:spPr>
          <a:xfrm>
            <a:off x="152400" y="2273586"/>
            <a:ext cx="8839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Positions in Local Government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1 of 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6006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93842746"/>
              </p:ext>
            </p:extLst>
          </p:nvPr>
        </p:nvGraphicFramePr>
        <p:xfrm>
          <a:off x="2209800" y="2438400"/>
          <a:ext cx="5105399" cy="3610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4FA8E5-CBAC-4009-8F10-3CD607793CB6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Law</a:t>
            </a: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Rule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2E8D4-2ED5-44AE-BB29-62C1A96E9E6F}"/>
              </a:ext>
            </a:extLst>
          </p:cNvPr>
          <p:cNvSpPr txBox="1"/>
          <p:nvPr/>
        </p:nvSpPr>
        <p:spPr>
          <a:xfrm>
            <a:off x="1088231" y="1676721"/>
            <a:ext cx="681513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LEGAL HIERARCHY</a:t>
            </a:r>
          </a:p>
        </p:txBody>
      </p:sp>
      <p:pic>
        <p:nvPicPr>
          <p:cNvPr id="4" name="1.10">
            <a:hlinkClick r:id="" action="ppaction://media"/>
            <a:extLst>
              <a:ext uri="{FF2B5EF4-FFF2-40B4-BE49-F238E27FC236}">
                <a16:creationId xmlns:a16="http://schemas.microsoft.com/office/drawing/2014/main" id="{DD617E0D-4314-4D64-9FBE-BA55E5CFB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05600" y="6121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89376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79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518583" y="1486481"/>
            <a:ext cx="8591550" cy="5334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u="sng" dirty="0">
                <a:hlinkClick r:id="rId5"/>
              </a:rPr>
              <a:t>State Constitution: </a:t>
            </a:r>
            <a:r>
              <a:rPr lang="en-US" b="1" u="sng" dirty="0"/>
              <a:t>Article V, Section 6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/>
              <a:t>Very broad: mandates merit-and-fitness system</a:t>
            </a:r>
          </a:p>
          <a:p>
            <a:pPr eaLnBrk="1" hangingPunct="1">
              <a:buFont typeface="Wingdings" pitchFamily="2" charset="2"/>
              <a:buNone/>
            </a:pPr>
            <a:endParaRPr lang="en-US" sz="1400" b="1" u="sng" dirty="0"/>
          </a:p>
          <a:p>
            <a:pPr eaLnBrk="1" hangingPunct="1">
              <a:buFont typeface="Wingdings" pitchFamily="2" charset="2"/>
              <a:buNone/>
            </a:pPr>
            <a:r>
              <a:rPr lang="en-US" b="1" u="sng" dirty="0">
                <a:hlinkClick r:id="rId6"/>
              </a:rPr>
              <a:t>Civil Service Law</a:t>
            </a:r>
            <a:endParaRPr lang="en-US" b="1" u="sng" dirty="0"/>
          </a:p>
          <a:p>
            <a:pPr eaLnBrk="1" hangingPunct="1">
              <a:buFont typeface="Wingdings" pitchFamily="2" charset="2"/>
              <a:buNone/>
            </a:pPr>
            <a:r>
              <a:rPr lang="en-US" sz="2400" dirty="0"/>
              <a:t>Less broad: frames system as applied to everyone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/>
              <a:t>Establishes local rulemaking authority</a:t>
            </a:r>
          </a:p>
          <a:p>
            <a:pPr eaLnBrk="1" hangingPunct="1">
              <a:buFont typeface="Wingdings" pitchFamily="2" charset="2"/>
              <a:buNone/>
            </a:pPr>
            <a:endParaRPr lang="en-US" sz="1400" dirty="0"/>
          </a:p>
          <a:p>
            <a:pPr eaLnBrk="1" hangingPunct="1">
              <a:buFont typeface="Wingdings" pitchFamily="2" charset="2"/>
              <a:buNone/>
            </a:pPr>
            <a:r>
              <a:rPr lang="en-US" b="1" u="sng" dirty="0"/>
              <a:t>Local Civil Service Rules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/>
              <a:t>More detailed: applies only to jurisdiction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/>
              <a:t>Adopted by local commission or personnel officer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/>
              <a:t>Have force and effect of law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551CC-24E4-4D28-9F89-A267FD1AB8CD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Law</a:t>
            </a: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Rule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1.11">
            <a:hlinkClick r:id="" action="ppaction://media"/>
            <a:extLst>
              <a:ext uri="{FF2B5EF4-FFF2-40B4-BE49-F238E27FC236}">
                <a16:creationId xmlns:a16="http://schemas.microsoft.com/office/drawing/2014/main" id="{47C4352E-327E-400A-8FE9-9036F8BC0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1800" y="61214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7848600" cy="5702762"/>
          </a:xfrm>
        </p:spPr>
        <p:txBody>
          <a:bodyPr>
            <a:norm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NEW YORK STATE CONSTITUTION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ARTICLE V, SECTION 6</a:t>
            </a:r>
          </a:p>
          <a:p>
            <a:pPr marL="457200" lvl="1" indent="0" algn="ctr" eaLnBrk="1" hangingPunct="1">
              <a:lnSpc>
                <a:spcPct val="90000"/>
              </a:lnSpc>
              <a:buNone/>
            </a:pPr>
            <a:endParaRPr lang="en-US" sz="2400" b="1" u="sng" dirty="0"/>
          </a:p>
          <a:p>
            <a:pPr lvl="1">
              <a:buNone/>
            </a:pPr>
            <a:r>
              <a:rPr lang="en-US" i="1" dirty="0"/>
              <a:t>“Appointments and promotions in the civil service of the state and all civil divisions thereof […] shall be made according to merit and fitness to be ascertained, as far as practicable, by examination which, as far as practicable, shall be competitive […].”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endParaRPr lang="en-US" u="sng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3F85E-F9EC-45C6-8E23-43DFD4BCD54B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Law</a:t>
            </a: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Rule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1.12">
            <a:hlinkClick r:id="" action="ppaction://media"/>
            <a:extLst>
              <a:ext uri="{FF2B5EF4-FFF2-40B4-BE49-F238E27FC236}">
                <a16:creationId xmlns:a16="http://schemas.microsoft.com/office/drawing/2014/main" id="{1B840E98-F363-4245-93A0-17B266D0D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1800" y="6121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7423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7848600" cy="5702762"/>
          </a:xfrm>
        </p:spPr>
        <p:txBody>
          <a:bodyPr>
            <a:norm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NEW YORK STATE CONSTITUTION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ARTICLE V, SECTION 6</a:t>
            </a:r>
          </a:p>
          <a:p>
            <a:pPr marL="457200" lvl="1" indent="0" algn="ctr" eaLnBrk="1" hangingPunct="1">
              <a:lnSpc>
                <a:spcPct val="90000"/>
              </a:lnSpc>
              <a:buNone/>
            </a:pPr>
            <a:endParaRPr lang="en-US" sz="2400" b="1" u="sng" dirty="0"/>
          </a:p>
          <a:p>
            <a:pPr lvl="1">
              <a:buNone/>
            </a:pPr>
            <a:r>
              <a:rPr lang="en-US" i="1" dirty="0"/>
              <a:t>“Appointments and promotions </a:t>
            </a:r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in the civil service of the state and all civil divisions thereof […] </a:t>
            </a:r>
            <a:r>
              <a:rPr lang="en-US" i="1" dirty="0"/>
              <a:t>shall be made according to merit and fitness </a:t>
            </a:r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to be ascertained, as far as practicable, </a:t>
            </a:r>
            <a:r>
              <a:rPr lang="en-US" i="1" dirty="0"/>
              <a:t>by examination which</a:t>
            </a:r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, as far as practicable,</a:t>
            </a:r>
            <a:r>
              <a:rPr lang="en-US" i="1" dirty="0"/>
              <a:t> shall be competitive </a:t>
            </a:r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[…]</a:t>
            </a:r>
            <a:r>
              <a:rPr lang="en-US" i="1" dirty="0"/>
              <a:t>.”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endParaRPr lang="en-US" u="sng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A3842-BFD4-4468-88AB-E6A9DE122660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Law</a:t>
            </a: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Rule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1.13">
            <a:hlinkClick r:id="" action="ppaction://media"/>
            <a:extLst>
              <a:ext uri="{FF2B5EF4-FFF2-40B4-BE49-F238E27FC236}">
                <a16:creationId xmlns:a16="http://schemas.microsoft.com/office/drawing/2014/main" id="{896CED6D-1237-47C1-A142-04971C73F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591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48810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What is a civil division?</a:t>
            </a:r>
            <a:endParaRPr lang="en-US" sz="1600" dirty="0"/>
          </a:p>
          <a:p>
            <a:pPr>
              <a:buFontTx/>
              <a:buChar char="-"/>
            </a:pPr>
            <a:endParaRPr lang="en-US" sz="2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F7164-2D32-432D-9B7C-0B6840EB9651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Law</a:t>
            </a: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Rule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FAQ even">
            <a:hlinkClick r:id="" action="ppaction://media"/>
            <a:extLst>
              <a:ext uri="{FF2B5EF4-FFF2-40B4-BE49-F238E27FC236}">
                <a16:creationId xmlns:a16="http://schemas.microsoft.com/office/drawing/2014/main" id="{5DA56153-4AEC-4950-8691-09E7E7923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546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What is a civil division?</a:t>
            </a:r>
            <a:endParaRPr lang="en-US" sz="1600" dirty="0"/>
          </a:p>
          <a:p>
            <a:pPr>
              <a:buFontTx/>
              <a:buChar char="-"/>
            </a:pPr>
            <a:endParaRPr lang="en-US" sz="2400" i="1" dirty="0"/>
          </a:p>
          <a:p>
            <a:pPr>
              <a:buFontTx/>
              <a:buChar char="-"/>
            </a:pPr>
            <a:r>
              <a:rPr lang="en-US" sz="2400" i="1" dirty="0"/>
              <a:t>Each …</a:t>
            </a:r>
          </a:p>
          <a:p>
            <a:pPr lvl="1">
              <a:buFontTx/>
              <a:buChar char="-"/>
            </a:pPr>
            <a:endParaRPr lang="en-US" sz="400" i="1" dirty="0"/>
          </a:p>
          <a:p>
            <a:pPr lvl="1">
              <a:buFontTx/>
              <a:buChar char="-"/>
            </a:pPr>
            <a:r>
              <a:rPr lang="en-US" sz="2200" i="1" dirty="0"/>
              <a:t>County</a:t>
            </a:r>
          </a:p>
          <a:p>
            <a:pPr lvl="1">
              <a:buFontTx/>
              <a:buChar char="-"/>
            </a:pPr>
            <a:r>
              <a:rPr lang="en-US" sz="2200" i="1" dirty="0"/>
              <a:t>Town</a:t>
            </a:r>
          </a:p>
          <a:p>
            <a:pPr lvl="1">
              <a:buFontTx/>
              <a:buChar char="-"/>
            </a:pPr>
            <a:r>
              <a:rPr lang="en-US" sz="2200" i="1" dirty="0"/>
              <a:t>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F7164-2D32-432D-9B7C-0B6840EB9651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Law</a:t>
            </a: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Rule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93775B1-DA1F-45CC-9DA8-417F9BEB765E}"/>
              </a:ext>
            </a:extLst>
          </p:cNvPr>
          <p:cNvSpPr txBox="1">
            <a:spLocks noChangeArrowheads="1"/>
          </p:cNvSpPr>
          <p:nvPr/>
        </p:nvSpPr>
        <p:spPr>
          <a:xfrm>
            <a:off x="2057400" y="3627925"/>
            <a:ext cx="3505200" cy="22629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buFontTx/>
              <a:buChar char="-"/>
            </a:pPr>
            <a:r>
              <a:rPr lang="en-US" sz="2200" i="1" dirty="0"/>
              <a:t>Village</a:t>
            </a:r>
          </a:p>
          <a:p>
            <a:pPr lvl="1" fontAlgn="auto">
              <a:spcAft>
                <a:spcPts val="0"/>
              </a:spcAft>
              <a:buFontTx/>
              <a:buChar char="-"/>
            </a:pPr>
            <a:r>
              <a:rPr lang="en-US" sz="2200" i="1" dirty="0"/>
              <a:t>School district</a:t>
            </a:r>
          </a:p>
          <a:p>
            <a:pPr lvl="1" fontAlgn="auto">
              <a:spcAft>
                <a:spcPts val="0"/>
              </a:spcAft>
              <a:buFontTx/>
              <a:buChar char="-"/>
            </a:pPr>
            <a:r>
              <a:rPr lang="en-US" sz="2200" i="1" dirty="0"/>
              <a:t>Community college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821098F-701C-4F7C-968E-2305969D4C69}"/>
              </a:ext>
            </a:extLst>
          </p:cNvPr>
          <p:cNvSpPr txBox="1">
            <a:spLocks noChangeArrowheads="1"/>
          </p:cNvSpPr>
          <p:nvPr/>
        </p:nvSpPr>
        <p:spPr>
          <a:xfrm>
            <a:off x="4953000" y="3630731"/>
            <a:ext cx="3505200" cy="22629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buFontTx/>
              <a:buChar char="-"/>
            </a:pPr>
            <a:r>
              <a:rPr lang="en-US" sz="2200" i="1" dirty="0"/>
              <a:t>Public authority</a:t>
            </a:r>
          </a:p>
          <a:p>
            <a:pPr lvl="1" fontAlgn="auto">
              <a:spcAft>
                <a:spcPts val="0"/>
              </a:spcAft>
              <a:buFontTx/>
              <a:buChar char="-"/>
            </a:pPr>
            <a:r>
              <a:rPr lang="en-US" sz="2200" i="1" dirty="0"/>
              <a:t>Special district</a:t>
            </a:r>
          </a:p>
        </p:txBody>
      </p:sp>
      <p:pic>
        <p:nvPicPr>
          <p:cNvPr id="2" name="a14">
            <a:hlinkClick r:id="" action="ppaction://media"/>
            <a:extLst>
              <a:ext uri="{FF2B5EF4-FFF2-40B4-BE49-F238E27FC236}">
                <a16:creationId xmlns:a16="http://schemas.microsoft.com/office/drawing/2014/main" id="{FCFEF4A0-A401-4184-95CC-1C249EA53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57548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5" name="Rectangle 3"/>
          <p:cNvSpPr>
            <a:spLocks noGrp="1" noChangeArrowheads="1"/>
          </p:cNvSpPr>
          <p:nvPr>
            <p:ph idx="1"/>
          </p:nvPr>
        </p:nvSpPr>
        <p:spPr>
          <a:xfrm>
            <a:off x="133350" y="2203681"/>
            <a:ext cx="474345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Civil Service Administration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hlinkClick r:id="rId5"/>
              </a:rPr>
              <a:t>Establishes forms of administration</a:t>
            </a:r>
            <a:endParaRPr lang="en-US" sz="2000" dirty="0"/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hlinkClick r:id="rId6"/>
              </a:rPr>
              <a:t>Provides for local rulemaking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>
                <a:hlinkClick r:id="rId7"/>
              </a:rPr>
              <a:t>Jurisdictional Classification</a:t>
            </a:r>
            <a:endParaRPr lang="en-US" sz="2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826F8D2-D8AD-4CD9-A9D0-A4A763773409}"/>
              </a:ext>
            </a:extLst>
          </p:cNvPr>
          <p:cNvSpPr txBox="1">
            <a:spLocks noChangeArrowheads="1"/>
          </p:cNvSpPr>
          <p:nvPr/>
        </p:nvSpPr>
        <p:spPr>
          <a:xfrm>
            <a:off x="243213" y="1600200"/>
            <a:ext cx="8505174" cy="12069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u="sng" dirty="0">
                <a:hlinkClick r:id="rId8"/>
              </a:rPr>
              <a:t>NEW YORK STATE CIVIL SERVICE LAW</a:t>
            </a:r>
            <a:endParaRPr lang="en-US" b="1" u="sng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1A84D4C-E12D-4B17-8CD9-B607D8A32A1F}"/>
              </a:ext>
            </a:extLst>
          </p:cNvPr>
          <p:cNvSpPr txBox="1">
            <a:spLocks noChangeArrowheads="1"/>
          </p:cNvSpPr>
          <p:nvPr/>
        </p:nvSpPr>
        <p:spPr>
          <a:xfrm>
            <a:off x="4724398" y="2203681"/>
            <a:ext cx="4438651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800" dirty="0">
                <a:hlinkClick r:id="rId9"/>
              </a:rPr>
              <a:t>Recruitment of Personnel</a:t>
            </a:r>
            <a:endParaRPr lang="en-US" sz="2800" dirty="0"/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Personnel changes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US" sz="2800" dirty="0"/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800" dirty="0">
                <a:hlinkClick r:id="rId10"/>
              </a:rPr>
              <a:t>Discipline</a:t>
            </a:r>
            <a:endParaRPr lang="en-US" sz="2800" dirty="0"/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US" sz="2800" dirty="0"/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800" dirty="0">
                <a:hlinkClick r:id="rId11"/>
              </a:rPr>
              <a:t>Reductions in Force</a:t>
            </a:r>
            <a:endParaRPr lang="en-US" sz="2800" dirty="0"/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US" sz="2800" dirty="0"/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800" dirty="0">
                <a:hlinkClick r:id="rId12"/>
              </a:rPr>
              <a:t>Enforcement</a:t>
            </a:r>
            <a:endParaRPr lang="en-US" sz="28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1DCCA-D5A2-4CD8-AEC8-433227A90A02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Law</a:t>
            </a: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Rule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1.16">
            <a:hlinkClick r:id="" action="ppaction://media"/>
            <a:extLst>
              <a:ext uri="{FF2B5EF4-FFF2-40B4-BE49-F238E27FC236}">
                <a16:creationId xmlns:a16="http://schemas.microsoft.com/office/drawing/2014/main" id="{5E5366E2-26A1-41D9-BEDD-886EA0ABD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20000" y="5562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Grp="1" noChangeArrowheads="1"/>
          </p:cNvSpPr>
          <p:nvPr>
            <p:ph idx="1"/>
          </p:nvPr>
        </p:nvSpPr>
        <p:spPr>
          <a:xfrm>
            <a:off x="243213" y="2133600"/>
            <a:ext cx="481424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Position Classification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Jurisdictional Classification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Recruitment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Appointments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Promotions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1E9EADB-DED4-418F-8157-0B63542537C3}"/>
              </a:ext>
            </a:extLst>
          </p:cNvPr>
          <p:cNvSpPr txBox="1">
            <a:spLocks noChangeArrowheads="1"/>
          </p:cNvSpPr>
          <p:nvPr/>
        </p:nvSpPr>
        <p:spPr>
          <a:xfrm>
            <a:off x="243213" y="1530119"/>
            <a:ext cx="8505174" cy="12069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u="sng" dirty="0"/>
              <a:t>WHAT LOCAL RULES COVER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1A06CA3-7F71-4D7D-8CBB-EF4D6AF9102A}"/>
              </a:ext>
            </a:extLst>
          </p:cNvPr>
          <p:cNvSpPr txBox="1">
            <a:spLocks noChangeArrowheads="1"/>
          </p:cNvSpPr>
          <p:nvPr/>
        </p:nvSpPr>
        <p:spPr>
          <a:xfrm>
            <a:off x="5057461" y="2133600"/>
            <a:ext cx="48142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800" dirty="0"/>
              <a:t>Probationary Terms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US" sz="2800" dirty="0"/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800" dirty="0"/>
              <a:t>Transfers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US" sz="2800" dirty="0"/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800" dirty="0"/>
              <a:t>Reinstatements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US" sz="2800" dirty="0"/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800" dirty="0"/>
              <a:t>Layoffs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6C60D5-532C-4247-815C-A2AB0C1A6365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Law</a:t>
            </a: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Rule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.17">
            <a:hlinkClick r:id="" action="ppaction://media"/>
            <a:extLst>
              <a:ext uri="{FF2B5EF4-FFF2-40B4-BE49-F238E27FC236}">
                <a16:creationId xmlns:a16="http://schemas.microsoft.com/office/drawing/2014/main" id="{BD03A9B3-1B21-42B3-B3FB-4C86E5906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5801" y="598595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95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133600"/>
            <a:ext cx="8229600" cy="4525963"/>
          </a:xfrm>
        </p:spPr>
        <p:txBody>
          <a:bodyPr/>
          <a:lstStyle/>
          <a:p>
            <a:pPr eaLnBrk="1" hangingPunct="1"/>
            <a:r>
              <a:rPr lang="en-US" u="sng" dirty="0"/>
              <a:t>Requires</a:t>
            </a:r>
            <a:r>
              <a:rPr lang="en-US" dirty="0"/>
              <a:t> …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3200" dirty="0"/>
              <a:t>Public hearing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n-US" sz="3200" dirty="0"/>
              <a:t>Approval of Municipal Civil Service Commission or Personnel Officer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>
                <a:hlinkClick r:id="rId5"/>
              </a:rPr>
              <a:t>Subject to approval of State Civil Service Commission</a:t>
            </a:r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9D9861B-302F-4133-8C59-1E036F15FBFA}"/>
              </a:ext>
            </a:extLst>
          </p:cNvPr>
          <p:cNvSpPr txBox="1">
            <a:spLocks noChangeArrowheads="1"/>
          </p:cNvSpPr>
          <p:nvPr/>
        </p:nvSpPr>
        <p:spPr>
          <a:xfrm>
            <a:off x="243213" y="1530119"/>
            <a:ext cx="8505174" cy="12069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 u="sng" dirty="0"/>
              <a:t>AMENDING LOCAL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367435-6FC3-4AFE-B391-F03EBBCE3452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Law</a:t>
            </a: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Rule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.18">
            <a:hlinkClick r:id="" action="ppaction://media"/>
            <a:extLst>
              <a:ext uri="{FF2B5EF4-FFF2-40B4-BE49-F238E27FC236}">
                <a16:creationId xmlns:a16="http://schemas.microsoft.com/office/drawing/2014/main" id="{7340727E-DEEB-420F-945D-017C45057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2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Whom do I contact if I want a position to be exempt or non-competitive?</a:t>
            </a:r>
          </a:p>
          <a:p>
            <a:pPr>
              <a:buFontTx/>
              <a:buChar char="-"/>
            </a:pPr>
            <a:endParaRPr lang="en-US" sz="2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F7164-2D32-432D-9B7C-0B6840EB9651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Law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Rule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faq odd">
            <a:hlinkClick r:id="" action="ppaction://media"/>
            <a:extLst>
              <a:ext uri="{FF2B5EF4-FFF2-40B4-BE49-F238E27FC236}">
                <a16:creationId xmlns:a16="http://schemas.microsoft.com/office/drawing/2014/main" id="{85AD6A69-1911-406D-A6D9-3FFA61CE3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0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8940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8A784C3-9B45-4B84-9D73-97C7488A03A7}"/>
              </a:ext>
            </a:extLst>
          </p:cNvPr>
          <p:cNvSpPr txBox="1"/>
          <p:nvPr/>
        </p:nvSpPr>
        <p:spPr>
          <a:xfrm>
            <a:off x="-24063" y="1905000"/>
            <a:ext cx="4467725" cy="4339650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lvl="0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I.  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STRUCTURE</a:t>
            </a: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New York State Civil Service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5" action="ppaction://hlinksldjump"/>
            </a:endParaRP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Municipal Civil Service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6" action="ppaction://hlinksldjump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II.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 action="ppaction://hlinksldjump"/>
              </a:rPr>
              <a:t>LAW &amp; RULE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hlinkClick r:id="rId8" action="ppaction://hlinksldjump"/>
            </a:endParaRPr>
          </a:p>
          <a:p>
            <a:pPr marL="971550" marR="0" lvl="1" indent="-5143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Legal Hierarchy</a:t>
            </a:r>
          </a:p>
          <a:p>
            <a:pPr marL="971550" marR="0" lvl="1" indent="-5143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NYS Constitution</a:t>
            </a:r>
          </a:p>
          <a:p>
            <a:pPr marL="971550" marR="0" lvl="1" indent="-5143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NYS Civil Service Law</a:t>
            </a:r>
          </a:p>
          <a:p>
            <a:pPr marL="971550" marR="0" lvl="1" indent="-5143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Local Civil Service Rules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hlinkClick r:id="rId11" action="ppaction://hlinksldjump"/>
            </a:endParaRPr>
          </a:p>
          <a:p>
            <a:pPr marL="1371600" marR="0" lvl="2" indent="-45720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What Local Rules Cover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hlinkClick r:id="rId11" action="ppaction://hlinksldjump"/>
            </a:endParaRPr>
          </a:p>
          <a:p>
            <a:pPr marL="1371600" marR="0" lvl="2" indent="-45720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Amending Local Rules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11" action="ppaction://hlinksldjump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F0E65-4914-4E5E-9811-80CAB0043087}"/>
              </a:ext>
            </a:extLst>
          </p:cNvPr>
          <p:cNvSpPr txBox="1"/>
          <p:nvPr/>
        </p:nvSpPr>
        <p:spPr>
          <a:xfrm>
            <a:off x="0" y="458939"/>
            <a:ext cx="86868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1 of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1FA09C-E584-4300-B76E-84C6399AA5D4}"/>
              </a:ext>
            </a:extLst>
          </p:cNvPr>
          <p:cNvSpPr txBox="1"/>
          <p:nvPr/>
        </p:nvSpPr>
        <p:spPr>
          <a:xfrm>
            <a:off x="4114800" y="1901115"/>
            <a:ext cx="5029200" cy="4093428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lvl="0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POSITION CLASSIFICATION</a:t>
            </a: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What is a Position?</a:t>
            </a: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 action="ppaction://hlinksldjump"/>
              </a:rPr>
              <a:t>What is Position Classification?</a:t>
            </a:r>
          </a:p>
          <a:p>
            <a:pPr marL="971550" lvl="1" indent="-514350" defTabSz="914378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Who Does What?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" action="ppaction://noaction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6" action="ppaction://hlinksldjump"/>
              </a:rPr>
              <a:t>JURISDICTIONAL CLASSIFICATION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hlinkClick r:id="rId17" action="ppaction://hlinksldjump"/>
            </a:endParaRPr>
          </a:p>
          <a:p>
            <a:pPr marL="971550" marR="0" lvl="1" indent="-5143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8" action="ppaction://hlinksldjump"/>
              </a:rPr>
              <a:t>Competitive</a:t>
            </a:r>
          </a:p>
          <a:p>
            <a:pPr marL="971550" marR="0" lvl="1" indent="-5143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 action="ppaction://hlinksldjump"/>
              </a:rPr>
              <a:t>Non-Competitive</a:t>
            </a:r>
          </a:p>
          <a:p>
            <a:pPr marL="971550" marR="0" lvl="1" indent="-5143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/>
              </a:rPr>
              <a:t>Exempt</a:t>
            </a:r>
          </a:p>
          <a:p>
            <a:pPr marL="971550" marR="0" lvl="1" indent="-5143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21" action="ppaction://hlinksldjump"/>
              </a:rPr>
              <a:t>Labor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marR="0" lvl="1" indent="-5143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/>
              </a:rPr>
              <a:t>Unclassified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hlinkClick r:id="rId20" action="ppaction://hlinksldjump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1B61B1-E35B-40FB-9056-98C89A3B2E8E}"/>
              </a:ext>
            </a:extLst>
          </p:cNvPr>
          <p:cNvSpPr txBox="1"/>
          <p:nvPr/>
        </p:nvSpPr>
        <p:spPr>
          <a:xfrm>
            <a:off x="-24063" y="1487804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TABLE OF CONTENTS</a:t>
            </a:r>
          </a:p>
        </p:txBody>
      </p:sp>
      <p:pic>
        <p:nvPicPr>
          <p:cNvPr id="2" name="a">
            <a:hlinkClick r:id="" action="ppaction://media"/>
            <a:extLst>
              <a:ext uri="{FF2B5EF4-FFF2-40B4-BE49-F238E27FC236}">
                <a16:creationId xmlns:a16="http://schemas.microsoft.com/office/drawing/2014/main" id="{CB29E2A8-7EE2-435E-979D-DDE98413A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629400" y="6094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41320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Whom do I contact if I want a position to be exempt or non-competitive?</a:t>
            </a:r>
          </a:p>
          <a:p>
            <a:pPr>
              <a:buFontTx/>
              <a:buChar char="-"/>
            </a:pPr>
            <a:endParaRPr lang="en-US" sz="2400" i="1" dirty="0"/>
          </a:p>
          <a:p>
            <a:pPr>
              <a:buFontTx/>
              <a:buChar char="-"/>
            </a:pPr>
            <a:r>
              <a:rPr lang="en-US" sz="2800" i="1" dirty="0">
                <a:hlinkClick r:id="rId5"/>
              </a:rPr>
              <a:t>Local civil service</a:t>
            </a:r>
            <a:endParaRPr lang="en-US" sz="2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F7164-2D32-432D-9B7C-0B6840EB9651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Law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Rule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a20">
            <a:hlinkClick r:id="" action="ppaction://media"/>
            <a:extLst>
              <a:ext uri="{FF2B5EF4-FFF2-40B4-BE49-F238E27FC236}">
                <a16:creationId xmlns:a16="http://schemas.microsoft.com/office/drawing/2014/main" id="{AE904BBE-4BAD-4912-8B6F-3E2F21939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3200" y="5948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87601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276601"/>
            <a:ext cx="46482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Classification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a21">
            <a:hlinkClick r:id="" action="ppaction://media"/>
            <a:extLst>
              <a:ext uri="{FF2B5EF4-FFF2-40B4-BE49-F238E27FC236}">
                <a16:creationId xmlns:a16="http://schemas.microsoft.com/office/drawing/2014/main" id="{119E65DF-D993-4CE4-A7CA-47CE16C05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28077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FD654916-AD0F-40F2-83DC-419C1889BD1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3987" y="1676400"/>
            <a:ext cx="8505174" cy="1206962"/>
          </a:xfrm>
        </p:spPr>
        <p:txBody>
          <a:bodyPr>
            <a:normAutofit/>
          </a:bodyPr>
          <a:lstStyle/>
          <a:p>
            <a:pPr marL="457200" lvl="1" indent="0" algn="ctr" eaLnBrk="1" hangingPunct="1">
              <a:lnSpc>
                <a:spcPct val="90000"/>
              </a:lnSpc>
              <a:buNone/>
            </a:pPr>
            <a:r>
              <a:rPr lang="en-US" b="1" u="sng" dirty="0"/>
              <a:t>WHAT IS A POSITION?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A4D19-604D-48AC-9AE2-958C110BE3F4}"/>
              </a:ext>
            </a:extLst>
          </p:cNvPr>
          <p:cNvSpPr txBox="1"/>
          <p:nvPr/>
        </p:nvSpPr>
        <p:spPr>
          <a:xfrm>
            <a:off x="243213" y="2378452"/>
            <a:ext cx="8686800" cy="204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“an aggregation of duties to be performed and responsibilities to be exercised by one person in a civil division”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FA457-30A0-45C0-B7AB-7B6C060E103C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Classification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3873C1-3184-4F06-845F-3C52805B0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87006"/>
      </p:ext>
    </p:extLst>
  </p:cSld>
  <p:clrMapOvr>
    <a:masterClrMapping/>
  </p:clrMapOvr>
  <p:transition spd="slow" advTm="33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FD654916-AD0F-40F2-83DC-419C1889BD1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3213" y="1171490"/>
            <a:ext cx="8505174" cy="1206962"/>
          </a:xfrm>
        </p:spPr>
        <p:txBody>
          <a:bodyPr>
            <a:normAutofit/>
          </a:bodyPr>
          <a:lstStyle/>
          <a:p>
            <a:pPr marL="457200" lvl="1" indent="0" eaLnBrk="1" hangingPunct="1">
              <a:lnSpc>
                <a:spcPct val="90000"/>
              </a:lnSpc>
              <a:buNone/>
            </a:pPr>
            <a:endParaRPr lang="en-US" b="1" u="sng" dirty="0"/>
          </a:p>
          <a:p>
            <a:pPr marL="457200" lvl="1" indent="0" algn="ctr" eaLnBrk="1" hangingPunct="1">
              <a:lnSpc>
                <a:spcPct val="90000"/>
              </a:lnSpc>
              <a:buNone/>
            </a:pPr>
            <a:r>
              <a:rPr lang="en-US" b="1" u="sng" dirty="0"/>
              <a:t>WHAT IS POSITION CLASSIFICATION?</a:t>
            </a:r>
          </a:p>
          <a:p>
            <a:pPr marL="457200" lvl="1" indent="0" algn="ctr" eaLnBrk="1" hangingPunct="1">
              <a:lnSpc>
                <a:spcPct val="90000"/>
              </a:lnSpc>
              <a:buNone/>
            </a:pPr>
            <a:endParaRPr lang="en-US" sz="1400" b="1" u="sng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A4D19-604D-48AC-9AE2-958C110BE3F4}"/>
              </a:ext>
            </a:extLst>
          </p:cNvPr>
          <p:cNvSpPr txBox="1"/>
          <p:nvPr/>
        </p:nvSpPr>
        <p:spPr>
          <a:xfrm>
            <a:off x="243213" y="2378452"/>
            <a:ext cx="8686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Grouping together, under common and descriptive titles, of positions that are substantially similar in essential character and scope of duties and responsibilities and in qualification requirements.</a:t>
            </a: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Includes …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Description of duties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Required knowledge, skills &amp; abilities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Minimum qualifications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5234F-7F3A-475E-90C2-541EFF7B3AD1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Classification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.23">
            <a:hlinkClick r:id="" action="ppaction://media"/>
            <a:extLst>
              <a:ext uri="{FF2B5EF4-FFF2-40B4-BE49-F238E27FC236}">
                <a16:creationId xmlns:a16="http://schemas.microsoft.com/office/drawing/2014/main" id="{BB2C60F7-1598-4735-A8C8-59764656B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6125" y="603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359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2525319" y="5288834"/>
            <a:ext cx="409335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Legislative body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creates/funds position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9E2F6-052B-4689-A306-B8E7E9AACFCF}"/>
              </a:ext>
            </a:extLst>
          </p:cNvPr>
          <p:cNvSpPr/>
          <p:nvPr/>
        </p:nvSpPr>
        <p:spPr>
          <a:xfrm>
            <a:off x="1504811" y="1644135"/>
            <a:ext cx="51054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WHAT?</a:t>
            </a:r>
          </a:p>
        </p:txBody>
      </p:sp>
      <p:sp>
        <p:nvSpPr>
          <p:cNvPr id="14" name="AutoShape 17">
            <a:extLst>
              <a:ext uri="{FF2B5EF4-FFF2-40B4-BE49-F238E27FC236}">
                <a16:creationId xmlns:a16="http://schemas.microsoft.com/office/drawing/2014/main" id="{59E2D692-9BC1-4080-B6D9-687398A5C8C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78166" y="4925864"/>
            <a:ext cx="443744" cy="311148"/>
          </a:xfrm>
          <a:prstGeom prst="rightArrow">
            <a:avLst>
              <a:gd name="adj1" fmla="val 50000"/>
              <a:gd name="adj2" fmla="val 54167"/>
            </a:avLst>
          </a:prstGeom>
          <a:solidFill>
            <a:schemeClr val="accent1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AutoShape 17">
            <a:extLst>
              <a:ext uri="{FF2B5EF4-FFF2-40B4-BE49-F238E27FC236}">
                <a16:creationId xmlns:a16="http://schemas.microsoft.com/office/drawing/2014/main" id="{35306453-B3CA-44C7-AC86-1461FA06C05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64408" y="3349849"/>
            <a:ext cx="443744" cy="311148"/>
          </a:xfrm>
          <a:prstGeom prst="rightArrow">
            <a:avLst>
              <a:gd name="adj1" fmla="val 50000"/>
              <a:gd name="adj2" fmla="val 54167"/>
            </a:avLst>
          </a:prstGeom>
          <a:solidFill>
            <a:schemeClr val="accent1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307AA29C-9CC3-42B9-9EC6-615B289FC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319" y="3784144"/>
            <a:ext cx="409335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Civil Service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certifies title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6943016F-9BAE-475B-AC40-34DD4968E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0" y="2211039"/>
            <a:ext cx="46863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Appointing Authority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structures position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15DAE6-FF57-4792-9304-EA9757FA77CB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Classification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1.24">
            <a:hlinkClick r:id="" action="ppaction://media"/>
            <a:extLst>
              <a:ext uri="{FF2B5EF4-FFF2-40B4-BE49-F238E27FC236}">
                <a16:creationId xmlns:a16="http://schemas.microsoft.com/office/drawing/2014/main" id="{426E1520-E887-4B40-86C7-68E18912C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463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What if the position is funded by a grant?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196B6C-DA70-43B2-9785-46AAE78CE89E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Classification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FAQ even">
            <a:hlinkClick r:id="" action="ppaction://media"/>
            <a:extLst>
              <a:ext uri="{FF2B5EF4-FFF2-40B4-BE49-F238E27FC236}">
                <a16:creationId xmlns:a16="http://schemas.microsoft.com/office/drawing/2014/main" id="{14C373CC-FF51-4553-B047-554557B12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5948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12296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What if the position is funded by a grant?</a:t>
            </a:r>
          </a:p>
          <a:p>
            <a:pPr>
              <a:buFontTx/>
              <a:buChar char="-"/>
            </a:pPr>
            <a:endParaRPr lang="en-US" sz="2400" i="1" dirty="0"/>
          </a:p>
          <a:p>
            <a:pPr>
              <a:buFontTx/>
              <a:buChar char="-"/>
            </a:pPr>
            <a:r>
              <a:rPr lang="en-US" sz="2800" i="1" dirty="0"/>
              <a:t>The process is the same.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EC8A5-0E51-4A4B-93FB-AD283FF7E6E1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Classification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a26">
            <a:hlinkClick r:id="" action="ppaction://media"/>
            <a:extLst>
              <a:ext uri="{FF2B5EF4-FFF2-40B4-BE49-F238E27FC236}">
                <a16:creationId xmlns:a16="http://schemas.microsoft.com/office/drawing/2014/main" id="{808D685A-101C-4B71-A380-80303210B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10037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276601"/>
            <a:ext cx="46482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Jurisdictional Classification</a:t>
            </a:r>
          </a:p>
        </p:txBody>
      </p:sp>
      <p:pic>
        <p:nvPicPr>
          <p:cNvPr id="3" name="a27">
            <a:hlinkClick r:id="" action="ppaction://media"/>
            <a:extLst>
              <a:ext uri="{FF2B5EF4-FFF2-40B4-BE49-F238E27FC236}">
                <a16:creationId xmlns:a16="http://schemas.microsoft.com/office/drawing/2014/main" id="{BCC628CF-1D5F-480F-9403-2AFB04EE5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50410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5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FD654916-AD0F-40F2-83DC-419C1889BD1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3213" y="1171490"/>
            <a:ext cx="8505174" cy="1206962"/>
          </a:xfrm>
        </p:spPr>
        <p:txBody>
          <a:bodyPr>
            <a:normAutofit/>
          </a:bodyPr>
          <a:lstStyle/>
          <a:p>
            <a:pPr marL="457200" lvl="1" indent="0" eaLnBrk="1" hangingPunct="1">
              <a:lnSpc>
                <a:spcPct val="90000"/>
              </a:lnSpc>
              <a:buNone/>
            </a:pPr>
            <a:endParaRPr lang="en-US" b="1" u="sng" dirty="0"/>
          </a:p>
          <a:p>
            <a:pPr marL="457200" lvl="1" indent="0" algn="ctr" eaLnBrk="1" hangingPunct="1">
              <a:lnSpc>
                <a:spcPct val="90000"/>
              </a:lnSpc>
              <a:buNone/>
            </a:pPr>
            <a:r>
              <a:rPr lang="en-US" b="1" u="sng" dirty="0"/>
              <a:t>ALL TITLES ARE BORN COMPETITIVE</a:t>
            </a:r>
            <a:endParaRPr lang="en-US" sz="1400" b="1" u="sng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A4D19-604D-48AC-9AE2-958C110BE3F4}"/>
              </a:ext>
            </a:extLst>
          </p:cNvPr>
          <p:cNvSpPr txBox="1"/>
          <p:nvPr/>
        </p:nvSpPr>
        <p:spPr>
          <a:xfrm>
            <a:off x="243213" y="2398924"/>
            <a:ext cx="8686800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Jurisdictional classification determines how the employee may be selected and is tied to what rights the employee has after being selected.</a:t>
            </a: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change a jurisdictional classification, the local Commission must adopt a resolution requesting amendment of the rules appendices.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–"/>
            </a:pP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Civil Service Commission must approve before a position is removed from the competitive class.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F600F0-9436-41BA-AF55-0D61366F82EA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Jurisdictional Classification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1.28">
            <a:hlinkClick r:id="" action="ppaction://media"/>
            <a:extLst>
              <a:ext uri="{FF2B5EF4-FFF2-40B4-BE49-F238E27FC236}">
                <a16:creationId xmlns:a16="http://schemas.microsoft.com/office/drawing/2014/main" id="{EEC614A1-2DA2-4C10-A090-BA97D8A1B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2638" y="6097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72538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8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FD654916-AD0F-40F2-83DC-419C1889BD1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3213" y="1295400"/>
            <a:ext cx="8505174" cy="1206962"/>
          </a:xfrm>
        </p:spPr>
        <p:txBody>
          <a:bodyPr>
            <a:normAutofit fontScale="92500" lnSpcReduction="10000"/>
          </a:bodyPr>
          <a:lstStyle/>
          <a:p>
            <a:pPr marL="457200" lvl="1" indent="0" eaLnBrk="1" hangingPunct="1">
              <a:lnSpc>
                <a:spcPct val="90000"/>
              </a:lnSpc>
              <a:buNone/>
            </a:pPr>
            <a:endParaRPr lang="en-US" b="1" u="sng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sz="3000" b="1" dirty="0"/>
              <a:t>          </a:t>
            </a:r>
            <a:r>
              <a:rPr lang="en-US" sz="3000" b="1" u="sng" dirty="0"/>
              <a:t>COMPETITIVE CLASS</a:t>
            </a:r>
            <a:r>
              <a:rPr lang="en-US" sz="3000" dirty="0"/>
              <a:t> </a:t>
            </a:r>
            <a:r>
              <a:rPr lang="en-US" sz="2200" dirty="0">
                <a:hlinkClick r:id="rId5"/>
              </a:rPr>
              <a:t>CSL §44</a:t>
            </a:r>
            <a:endParaRPr lang="en-US" sz="1900" b="1" u="sng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sz="2600" i="1" dirty="0"/>
              <a:t>Classified Service</a:t>
            </a:r>
            <a:endParaRPr lang="en-US" sz="1900" i="1" dirty="0"/>
          </a:p>
          <a:p>
            <a:pPr marL="457200" lvl="1" indent="0" algn="ctr" eaLnBrk="1" hangingPunct="1">
              <a:lnSpc>
                <a:spcPct val="90000"/>
              </a:lnSpc>
              <a:buNone/>
            </a:pPr>
            <a:endParaRPr lang="en-US" sz="1400" b="1" u="sng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A4D19-604D-48AC-9AE2-958C110BE3F4}"/>
              </a:ext>
            </a:extLst>
          </p:cNvPr>
          <p:cNvSpPr txBox="1"/>
          <p:nvPr/>
        </p:nvSpPr>
        <p:spPr>
          <a:xfrm>
            <a:off x="214780" y="2709114"/>
            <a:ext cx="8686800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Positions Competitive Upon Creation</a:t>
            </a: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Candidates take exam and are ranked against other candidates</a:t>
            </a: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Appointments made from eligible lists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“Rule Of Three”</a:t>
            </a:r>
            <a:endParaRPr lang="en-US" sz="20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9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Officer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Firefighter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Accountant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Clerk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41AAC3-B580-4A31-B8C7-B142DC45365B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Jurisdictional Classification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a29">
            <a:hlinkClick r:id="" action="ppaction://media"/>
            <a:extLst>
              <a:ext uri="{FF2B5EF4-FFF2-40B4-BE49-F238E27FC236}">
                <a16:creationId xmlns:a16="http://schemas.microsoft.com/office/drawing/2014/main" id="{7ED609EF-47B9-4C2C-84C9-E4E32133B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872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276601"/>
            <a:ext cx="46482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</a:t>
            </a:r>
          </a:p>
        </p:txBody>
      </p:sp>
      <p:pic>
        <p:nvPicPr>
          <p:cNvPr id="3" name="a3">
            <a:hlinkClick r:id="" action="ppaction://media"/>
            <a:extLst>
              <a:ext uri="{FF2B5EF4-FFF2-40B4-BE49-F238E27FC236}">
                <a16:creationId xmlns:a16="http://schemas.microsoft.com/office/drawing/2014/main" id="{EBEE2125-59F0-49B4-A1BB-95DC0A16F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1618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EA4D19-604D-48AC-9AE2-958C110BE3F4}"/>
              </a:ext>
            </a:extLst>
          </p:cNvPr>
          <p:cNvSpPr txBox="1"/>
          <p:nvPr/>
        </p:nvSpPr>
        <p:spPr>
          <a:xfrm>
            <a:off x="214780" y="2709114"/>
            <a:ext cx="8686800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Examination Not Practicable</a:t>
            </a: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Candidates examined but do 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compete with other candidates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Examination is pass/fail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application review</a:t>
            </a: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Driver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Supervisor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Mechanic 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Carpenter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4C03D1A-CD11-4CBF-BBEF-4963D7E1C26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3213" y="1295400"/>
            <a:ext cx="8505174" cy="1206962"/>
          </a:xfrm>
        </p:spPr>
        <p:txBody>
          <a:bodyPr>
            <a:normAutofit fontScale="92500" lnSpcReduction="10000"/>
          </a:bodyPr>
          <a:lstStyle/>
          <a:p>
            <a:pPr marL="457200" lvl="1" indent="0" eaLnBrk="1" hangingPunct="1">
              <a:lnSpc>
                <a:spcPct val="90000"/>
              </a:lnSpc>
              <a:buNone/>
            </a:pPr>
            <a:endParaRPr lang="en-US" b="1" u="sng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sz="3000" b="1" dirty="0"/>
              <a:t>            </a:t>
            </a:r>
            <a:r>
              <a:rPr lang="en-US" sz="3000" b="1" u="sng" dirty="0"/>
              <a:t>NON-COMPETITIVE CLASS</a:t>
            </a:r>
            <a:r>
              <a:rPr lang="en-US" sz="3000" dirty="0"/>
              <a:t> </a:t>
            </a:r>
            <a:r>
              <a:rPr lang="en-US" sz="2200" dirty="0">
                <a:hlinkClick r:id="rId5"/>
              </a:rPr>
              <a:t>CSL §42</a:t>
            </a:r>
            <a:endParaRPr lang="en-US" sz="1900" b="1" u="sng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sz="2600" i="1" dirty="0"/>
              <a:t>Classified Service</a:t>
            </a:r>
            <a:endParaRPr lang="en-US" sz="1900" i="1" dirty="0"/>
          </a:p>
          <a:p>
            <a:pPr marL="457200" lvl="1" indent="0" algn="ctr" eaLnBrk="1" hangingPunct="1">
              <a:lnSpc>
                <a:spcPct val="90000"/>
              </a:lnSpc>
              <a:buNone/>
            </a:pPr>
            <a:endParaRPr lang="en-US" sz="1400" b="1" u="sng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E93A7-FDF4-4726-9A96-73AEF46FC9E3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Jurisdictional Classification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.30">
            <a:hlinkClick r:id="" action="ppaction://media"/>
            <a:extLst>
              <a:ext uri="{FF2B5EF4-FFF2-40B4-BE49-F238E27FC236}">
                <a16:creationId xmlns:a16="http://schemas.microsoft.com/office/drawing/2014/main" id="{31D55523-1289-4A14-BF66-FB2312395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6263" y="6218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4543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EA4D19-604D-48AC-9AE2-958C110BE3F4}"/>
              </a:ext>
            </a:extLst>
          </p:cNvPr>
          <p:cNvSpPr txBox="1"/>
          <p:nvPr/>
        </p:nvSpPr>
        <p:spPr>
          <a:xfrm>
            <a:off x="214780" y="2709114"/>
            <a:ext cx="868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examination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attribute cannot be tested competitively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civil-service minimum qualifications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To Department Head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Secretary To A Board Or Commission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Of Staff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Attorney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4F84CB8-B98C-44C1-8533-6B509F10F9E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3213" y="1295400"/>
            <a:ext cx="8505174" cy="1206962"/>
          </a:xfrm>
        </p:spPr>
        <p:txBody>
          <a:bodyPr>
            <a:normAutofit fontScale="92500" lnSpcReduction="10000"/>
          </a:bodyPr>
          <a:lstStyle/>
          <a:p>
            <a:pPr marL="457200" lvl="1" indent="0" eaLnBrk="1" hangingPunct="1">
              <a:lnSpc>
                <a:spcPct val="90000"/>
              </a:lnSpc>
              <a:buNone/>
            </a:pPr>
            <a:endParaRPr lang="en-US" b="1" u="sng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sz="3000" b="1" dirty="0"/>
              <a:t>            </a:t>
            </a:r>
            <a:r>
              <a:rPr lang="en-US" sz="3000" b="1" u="sng" dirty="0"/>
              <a:t>EXEMPT CLASS</a:t>
            </a:r>
            <a:r>
              <a:rPr lang="en-US" sz="3000" dirty="0"/>
              <a:t> </a:t>
            </a:r>
            <a:r>
              <a:rPr lang="en-US" sz="2200" dirty="0">
                <a:hlinkClick r:id="rId5"/>
              </a:rPr>
              <a:t>CSL §41</a:t>
            </a:r>
            <a:endParaRPr lang="en-US" sz="1900" b="1" u="sng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sz="2600" i="1" dirty="0"/>
              <a:t>Classified Service</a:t>
            </a:r>
            <a:endParaRPr lang="en-US" sz="1900" i="1" dirty="0"/>
          </a:p>
          <a:p>
            <a:pPr marL="457200" lvl="1" indent="0" algn="ctr" eaLnBrk="1" hangingPunct="1">
              <a:lnSpc>
                <a:spcPct val="90000"/>
              </a:lnSpc>
              <a:buNone/>
            </a:pPr>
            <a:endParaRPr lang="en-US" sz="1400" b="1" u="sng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3FBCD-2AA8-4EF7-8019-CE7FC70950E8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Jurisdictional Classification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.31">
            <a:hlinkClick r:id="" action="ppaction://media"/>
            <a:extLst>
              <a:ext uri="{FF2B5EF4-FFF2-40B4-BE49-F238E27FC236}">
                <a16:creationId xmlns:a16="http://schemas.microsoft.com/office/drawing/2014/main" id="{FF70C1B7-AF3E-4410-AD34-4744736D4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8541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EA4D19-604D-48AC-9AE2-958C110BE3F4}"/>
              </a:ext>
            </a:extLst>
          </p:cNvPr>
          <p:cNvSpPr txBox="1"/>
          <p:nvPr/>
        </p:nvSpPr>
        <p:spPr>
          <a:xfrm>
            <a:off x="214780" y="2709114"/>
            <a:ext cx="8686800" cy="413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involve a test “deemed practicable” by civil service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qualifications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Unskilled jobs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Laborer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Cleaner</a:t>
            </a:r>
          </a:p>
          <a:p>
            <a:pPr marL="742950" lvl="1" indent="-285750" eaLnBrk="1" fontAlgn="auto" hangingPunct="1"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Service Helper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8B8261F-3DA1-4366-B283-4630C9BB9EE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14780" y="1295400"/>
            <a:ext cx="8505174" cy="1206962"/>
          </a:xfrm>
        </p:spPr>
        <p:txBody>
          <a:bodyPr>
            <a:normAutofit fontScale="92500" lnSpcReduction="10000"/>
          </a:bodyPr>
          <a:lstStyle/>
          <a:p>
            <a:pPr marL="457200" lvl="1" indent="0" eaLnBrk="1" hangingPunct="1">
              <a:lnSpc>
                <a:spcPct val="90000"/>
              </a:lnSpc>
              <a:buNone/>
            </a:pPr>
            <a:endParaRPr lang="en-US" b="1" u="sng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sz="3000" b="1" dirty="0"/>
              <a:t>             </a:t>
            </a:r>
            <a:r>
              <a:rPr lang="en-US" sz="3000" b="1" u="sng" dirty="0"/>
              <a:t>LABOR CLASS</a:t>
            </a:r>
            <a:r>
              <a:rPr lang="en-US" sz="3000" dirty="0"/>
              <a:t> </a:t>
            </a:r>
            <a:r>
              <a:rPr lang="en-US" sz="2200" dirty="0">
                <a:hlinkClick r:id="rId5"/>
              </a:rPr>
              <a:t>CSL §43</a:t>
            </a:r>
            <a:endParaRPr lang="en-US" sz="1900" b="1" u="sng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sz="2600" i="1" dirty="0"/>
              <a:t>Classified Service</a:t>
            </a:r>
            <a:endParaRPr lang="en-US" sz="1900" i="1" dirty="0"/>
          </a:p>
          <a:p>
            <a:pPr marL="457200" lvl="1" indent="0" algn="ctr" eaLnBrk="1" hangingPunct="1">
              <a:lnSpc>
                <a:spcPct val="90000"/>
              </a:lnSpc>
              <a:buNone/>
            </a:pPr>
            <a:endParaRPr lang="en-US" sz="1400" b="1" u="sng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BFAA7-C0EF-4B61-A7F6-D1E7FB1B3A66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Jurisdictional Classification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.32">
            <a:hlinkClick r:id="" action="ppaction://media"/>
            <a:extLst>
              <a:ext uri="{FF2B5EF4-FFF2-40B4-BE49-F238E27FC236}">
                <a16:creationId xmlns:a16="http://schemas.microsoft.com/office/drawing/2014/main" id="{19D242E1-6597-4C01-B710-4FF61DE99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4813" y="6097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46617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FD654916-AD0F-40F2-83DC-419C1889BD1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3213" y="1171490"/>
            <a:ext cx="8505174" cy="1206962"/>
          </a:xfrm>
        </p:spPr>
        <p:txBody>
          <a:bodyPr>
            <a:normAutofit/>
          </a:bodyPr>
          <a:lstStyle/>
          <a:p>
            <a:pPr marL="457200" lvl="1" indent="0" eaLnBrk="1" hangingPunct="1">
              <a:lnSpc>
                <a:spcPct val="90000"/>
              </a:lnSpc>
              <a:buNone/>
            </a:pPr>
            <a:endParaRPr lang="en-US" b="1" u="sng" dirty="0"/>
          </a:p>
          <a:p>
            <a:pPr marL="457200" lvl="1" indent="0" algn="ctr">
              <a:lnSpc>
                <a:spcPct val="90000"/>
              </a:lnSpc>
              <a:buNone/>
            </a:pPr>
            <a:r>
              <a:rPr lang="en-US" b="1" dirty="0"/>
              <a:t>              </a:t>
            </a:r>
            <a:r>
              <a:rPr lang="en-US" b="1" u="sng" dirty="0"/>
              <a:t>UNCLASSIFIED SERVICE</a:t>
            </a:r>
            <a:r>
              <a:rPr lang="en-US" b="1" dirty="0"/>
              <a:t> </a:t>
            </a:r>
            <a:r>
              <a:rPr lang="en-US" sz="2000" dirty="0">
                <a:hlinkClick r:id="rId5"/>
              </a:rPr>
              <a:t>CSL §35</a:t>
            </a:r>
            <a:endParaRPr lang="en-US" sz="2000" b="1" u="sng" dirty="0"/>
          </a:p>
          <a:p>
            <a:pPr marL="457200" lvl="1" indent="0" algn="ctr" eaLnBrk="1" hangingPunct="1">
              <a:lnSpc>
                <a:spcPct val="90000"/>
              </a:lnSpc>
              <a:buNone/>
            </a:pPr>
            <a:endParaRPr lang="en-US" b="1" u="sng" dirty="0"/>
          </a:p>
          <a:p>
            <a:pPr marL="457200" lvl="1" indent="0" algn="ctr" eaLnBrk="1" hangingPunct="1">
              <a:lnSpc>
                <a:spcPct val="90000"/>
              </a:lnSpc>
              <a:buNone/>
            </a:pPr>
            <a:endParaRPr lang="en-US" sz="1400" b="1" u="sng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A4D19-604D-48AC-9AE2-958C110BE3F4}"/>
              </a:ext>
            </a:extLst>
          </p:cNvPr>
          <p:cNvSpPr txBox="1"/>
          <p:nvPr/>
        </p:nvSpPr>
        <p:spPr>
          <a:xfrm>
            <a:off x="243213" y="2819400"/>
            <a:ext cx="8686800" cy="420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examination</a:t>
            </a: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does not prescribe qualifications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involve other criteria</a:t>
            </a: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does not administer transactions</a:t>
            </a: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Legislator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</a:p>
          <a:p>
            <a:pPr marL="742950" lvl="1" indent="-28575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Principal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5139E-C10E-4502-8F9A-BDE67CBB1F62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Jurisdictional Classification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1.33">
            <a:hlinkClick r:id="" action="ppaction://media"/>
            <a:extLst>
              <a:ext uri="{FF2B5EF4-FFF2-40B4-BE49-F238E27FC236}">
                <a16:creationId xmlns:a16="http://schemas.microsoft.com/office/drawing/2014/main" id="{D8C28DCA-3859-48FB-93E5-943F6E22D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29643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273586"/>
            <a:ext cx="8839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 of Part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171A93-A499-4D3B-903A-BA44D3EE2E26}"/>
              </a:ext>
            </a:extLst>
          </p:cNvPr>
          <p:cNvSpPr txBox="1"/>
          <p:nvPr/>
        </p:nvSpPr>
        <p:spPr>
          <a:xfrm>
            <a:off x="152400" y="5334000"/>
            <a:ext cx="8458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Presentation continues in Part 2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Competitive Recruitment, Examinations,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Eligible Lists</a:t>
            </a:r>
          </a:p>
        </p:txBody>
      </p:sp>
      <p:pic>
        <p:nvPicPr>
          <p:cNvPr id="2" name="a34">
            <a:hlinkClick r:id="" action="ppaction://media"/>
            <a:extLst>
              <a:ext uri="{FF2B5EF4-FFF2-40B4-BE49-F238E27FC236}">
                <a16:creationId xmlns:a16="http://schemas.microsoft.com/office/drawing/2014/main" id="{1B615868-14C8-442A-8A1A-595CF8BF7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6074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41372" y="2514600"/>
            <a:ext cx="8980572" cy="5702762"/>
          </a:xfrm>
        </p:spPr>
        <p:txBody>
          <a:bodyPr>
            <a:normAutofit/>
          </a:bodyPr>
          <a:lstStyle/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u="sng" dirty="0">
                <a:hlinkClick r:id="rId5"/>
              </a:rPr>
              <a:t>NYS Civil Service Commission</a:t>
            </a:r>
            <a:endParaRPr lang="en-US" sz="2400" u="sng" dirty="0"/>
          </a:p>
          <a:p>
            <a:pPr lvl="2" eaLnBrk="1" hangingPunct="1">
              <a:lnSpc>
                <a:spcPct val="90000"/>
              </a:lnSpc>
            </a:pPr>
            <a:r>
              <a:rPr lang="en-US" sz="2000" dirty="0"/>
              <a:t>3 members appointed by the governor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/>
              <a:t>Acts on local rules resolutions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/>
              <a:t>Ensures proper administration</a:t>
            </a:r>
          </a:p>
          <a:p>
            <a:pPr lvl="3"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dirty="0"/>
              <a:t>Merit-system administration and technical assistance reviews</a:t>
            </a:r>
          </a:p>
          <a:p>
            <a:pPr lvl="3"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endParaRPr lang="en-US" sz="100" i="1" dirty="0"/>
          </a:p>
          <a:p>
            <a:pPr lvl="1" eaLnBrk="1" hangingPunct="1">
              <a:lnSpc>
                <a:spcPct val="90000"/>
              </a:lnSpc>
            </a:pPr>
            <a:endParaRPr lang="en-US" sz="600" i="1" u="sng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2400" u="sng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400" u="sng" dirty="0">
                <a:hlinkClick r:id="rId6"/>
              </a:rPr>
              <a:t>NYS Department of Civil Service</a:t>
            </a:r>
            <a:endParaRPr lang="en-US" sz="2400" u="sng" dirty="0"/>
          </a:p>
          <a:p>
            <a:pPr lvl="2" eaLnBrk="1" hangingPunct="1">
              <a:lnSpc>
                <a:spcPct val="90000"/>
              </a:lnSpc>
            </a:pPr>
            <a:r>
              <a:rPr lang="en-US" sz="2000" dirty="0"/>
              <a:t>Position-classification services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/>
              <a:t>Examination services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hlinkClick r:id="rId7"/>
              </a:rPr>
              <a:t>Technical advice and assistance</a:t>
            </a:r>
            <a:endParaRPr lang="en-US" sz="2000" dirty="0"/>
          </a:p>
          <a:p>
            <a:pPr lvl="2" eaLnBrk="1" hangingPunct="1">
              <a:lnSpc>
                <a:spcPct val="90000"/>
              </a:lnSpc>
            </a:pPr>
            <a:endParaRPr lang="en-US" u="sng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D49AE-8F06-47C9-A6EB-940C574B38A8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30C98-9973-4BD7-B448-55B857BB01E1}"/>
              </a:ext>
            </a:extLst>
          </p:cNvPr>
          <p:cNvSpPr txBox="1"/>
          <p:nvPr/>
        </p:nvSpPr>
        <p:spPr>
          <a:xfrm>
            <a:off x="941345" y="1714821"/>
            <a:ext cx="681513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/>
              </a:rPr>
              <a:t>NEW YORK STATE CIVIL SERVICE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1.4">
            <a:hlinkClick r:id="" action="ppaction://media"/>
            <a:extLst>
              <a:ext uri="{FF2B5EF4-FFF2-40B4-BE49-F238E27FC236}">
                <a16:creationId xmlns:a16="http://schemas.microsoft.com/office/drawing/2014/main" id="{CA671CF9-6209-4FAC-8FA8-9B175247D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0" y="61214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40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1" objId="2"/>
        <p14:stopEvt time="40181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304800" y="2552699"/>
            <a:ext cx="8980572" cy="5702762"/>
          </a:xfrm>
        </p:spPr>
        <p:txBody>
          <a:bodyPr>
            <a:normAutofit/>
          </a:bodyPr>
          <a:lstStyle/>
          <a:p>
            <a:pPr marL="745236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1 of 2 Forms</a:t>
            </a:r>
          </a:p>
          <a:p>
            <a:pPr marL="1145286" lvl="2" indent="-342900">
              <a:lnSpc>
                <a:spcPct val="80000"/>
              </a:lnSpc>
              <a:defRPr/>
            </a:pPr>
            <a:r>
              <a:rPr lang="en-US" sz="2600" dirty="0"/>
              <a:t>Commission</a:t>
            </a:r>
          </a:p>
          <a:p>
            <a:pPr marL="1145286" lvl="2" indent="-342900">
              <a:lnSpc>
                <a:spcPct val="80000"/>
              </a:lnSpc>
              <a:defRPr/>
            </a:pPr>
            <a:r>
              <a:rPr lang="en-US" sz="2600" dirty="0"/>
              <a:t>Personnel Officer</a:t>
            </a:r>
          </a:p>
          <a:p>
            <a:pPr marL="745236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745236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Ensures compliance with </a:t>
            </a:r>
            <a:r>
              <a:rPr lang="en-US" dirty="0">
                <a:hlinkClick r:id="rId5"/>
              </a:rPr>
              <a:t>Civil Service Law</a:t>
            </a:r>
            <a:endParaRPr lang="en-US" dirty="0"/>
          </a:p>
          <a:p>
            <a:pPr marL="745236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745236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Establishes and enforces local civil service rules</a:t>
            </a:r>
          </a:p>
          <a:p>
            <a:pPr lvl="2" eaLnBrk="1" hangingPunct="1">
              <a:lnSpc>
                <a:spcPct val="90000"/>
              </a:lnSpc>
            </a:pPr>
            <a:endParaRPr lang="en-US" u="sng" dirty="0"/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F170A-5062-4246-AC6F-BFD181C01B21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</a:t>
            </a:r>
            <a:r>
              <a:rPr lang="en-US" sz="2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358AF-A06F-4A27-BB8A-34CB35D6F68B}"/>
              </a:ext>
            </a:extLst>
          </p:cNvPr>
          <p:cNvSpPr txBox="1"/>
          <p:nvPr/>
        </p:nvSpPr>
        <p:spPr>
          <a:xfrm>
            <a:off x="941345" y="1714821"/>
            <a:ext cx="681513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MUNICIPAL CIVIL SERVICE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1.5">
            <a:hlinkClick r:id="" action="ppaction://media"/>
            <a:extLst>
              <a:ext uri="{FF2B5EF4-FFF2-40B4-BE49-F238E27FC236}">
                <a16:creationId xmlns:a16="http://schemas.microsoft.com/office/drawing/2014/main" id="{C8FC8B5F-DAFF-409F-B970-F971C45C1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77000" y="591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53471"/>
      </p:ext>
    </p:extLst>
  </p:cSld>
  <p:clrMapOvr>
    <a:masterClrMapping/>
  </p:clrMapOvr>
  <p:transition spd="slow" advTm="6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3" objId="2"/>
        <p14:stopEvt time="6648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QUESTION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can I access a copy of the Civil Service Law?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97B0C-3ABF-46DE-A757-C066BED1908F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faq odd">
            <a:hlinkClick r:id="" action="ppaction://media"/>
            <a:extLst>
              <a:ext uri="{FF2B5EF4-FFF2-40B4-BE49-F238E27FC236}">
                <a16:creationId xmlns:a16="http://schemas.microsoft.com/office/drawing/2014/main" id="{65514BC6-DC0D-4401-A55B-7C8E287A1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5651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14300" y="964287"/>
            <a:ext cx="8724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36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u="sng" dirty="0"/>
              <a:t>ANSWER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endParaRPr lang="en-US" sz="1050" dirty="0"/>
          </a:p>
          <a:p>
            <a:pPr marL="0" indent="0">
              <a:buNone/>
            </a:pPr>
            <a:r>
              <a:rPr lang="en-US" sz="2800" b="1" dirty="0"/>
              <a:t>How can I access a copy of the Civil Service Law?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Tx/>
              <a:buChar char="-"/>
            </a:pPr>
            <a:endParaRPr lang="en-US" sz="600" i="1" dirty="0">
              <a:hlinkClick r:id="rId5"/>
            </a:endParaRPr>
          </a:p>
          <a:p>
            <a:pPr>
              <a:buFontTx/>
              <a:buChar char="-"/>
            </a:pPr>
            <a:r>
              <a:rPr lang="en-US" sz="2400" i="1" dirty="0">
                <a:hlinkClick r:id="rId5"/>
              </a:rPr>
              <a:t>https://www.nysenate.gov/legislation/laws/CVS</a:t>
            </a:r>
            <a:endParaRPr lang="en-US" sz="2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49216-287E-4F48-A4FA-0003235F73B2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a7">
            <a:hlinkClick r:id="" action="ppaction://media"/>
            <a:extLst>
              <a:ext uri="{FF2B5EF4-FFF2-40B4-BE49-F238E27FC236}">
                <a16:creationId xmlns:a16="http://schemas.microsoft.com/office/drawing/2014/main" id="{5959C5FF-EDD8-49A8-9843-2CD6824FB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54875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12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995" y="2087541"/>
            <a:ext cx="4191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95 Municipal Civil Service Agencies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56 Counties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 Cities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Towns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Regional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Annual Reports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Nearly 400,000 local government employees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classified service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310986"/>
              </p:ext>
            </p:extLst>
          </p:nvPr>
        </p:nvGraphicFramePr>
        <p:xfrm>
          <a:off x="3771309" y="2368030"/>
          <a:ext cx="4580243" cy="3740376"/>
        </p:xfrm>
        <a:graphic>
          <a:graphicData uri="http://schemas.openxmlformats.org/drawingml/2006/table">
            <a:tbl>
              <a:tblPr/>
              <a:tblGrid>
                <a:gridCol w="618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2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2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105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1391"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latin typeface="Geneva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505274"/>
              </p:ext>
            </p:extLst>
          </p:nvPr>
        </p:nvGraphicFramePr>
        <p:xfrm>
          <a:off x="4156403" y="2087541"/>
          <a:ext cx="3524758" cy="3006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6718554" y="2486355"/>
            <a:ext cx="684027" cy="67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2860" rIns="27432" bIns="0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COUNTY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85,668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23.8%</a:t>
            </a:r>
          </a:p>
        </p:txBody>
      </p:sp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5145206" y="1858067"/>
            <a:ext cx="824544" cy="85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2860" rIns="27432" bIns="0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SPECIAL DISTRICTS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23,169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6.4%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4344120" y="2248325"/>
            <a:ext cx="599186" cy="69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2860" rIns="27432" bIns="0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VILLAGES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18,816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5.2%</a:t>
            </a:r>
          </a:p>
        </p:txBody>
      </p:sp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3706490" y="2716327"/>
            <a:ext cx="637630" cy="68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2860" rIns="27432" bIns="0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TOWNS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48,573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13.5%</a:t>
            </a:r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3947523" y="4552375"/>
            <a:ext cx="721145" cy="77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2860" rIns="27432" bIns="0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SCHOOLS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155,850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43.4%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neva"/>
              <a:ea typeface="+mn-ea"/>
              <a:cs typeface="+mn-cs"/>
            </a:endParaRP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7425460" y="3619340"/>
            <a:ext cx="638123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" tIns="22860" rIns="18288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CITIES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27,295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7.6%</a:t>
            </a:r>
          </a:p>
        </p:txBody>
      </p:sp>
      <p:sp>
        <p:nvSpPr>
          <p:cNvPr id="12" name="Line 46"/>
          <p:cNvSpPr>
            <a:spLocks noChangeShapeType="1"/>
          </p:cNvSpPr>
          <p:nvPr/>
        </p:nvSpPr>
        <p:spPr bwMode="auto">
          <a:xfrm>
            <a:off x="5579431" y="2547653"/>
            <a:ext cx="27839" cy="25749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Box 47"/>
          <p:cNvSpPr txBox="1">
            <a:spLocks noChangeArrowheads="1"/>
          </p:cNvSpPr>
          <p:nvPr/>
        </p:nvSpPr>
        <p:spPr bwMode="auto">
          <a:xfrm>
            <a:off x="5085374" y="5048096"/>
            <a:ext cx="163318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" tIns="22860" rIns="18288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neva"/>
                <a:ea typeface="+mn-ea"/>
                <a:cs typeface="+mn-cs"/>
              </a:rPr>
              <a:t>TOTAL EMPLOYEES: 359,377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103B1D-0F1D-47DE-BCBA-B100DE7B9669}"/>
              </a:ext>
            </a:extLst>
          </p:cNvPr>
          <p:cNvSpPr txBox="1"/>
          <p:nvPr/>
        </p:nvSpPr>
        <p:spPr>
          <a:xfrm>
            <a:off x="152400" y="533400"/>
            <a:ext cx="8686800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D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(cont’d)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D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a8">
            <a:hlinkClick r:id="" action="ppaction://media"/>
            <a:extLst>
              <a:ext uri="{FF2B5EF4-FFF2-40B4-BE49-F238E27FC236}">
                <a16:creationId xmlns:a16="http://schemas.microsoft.com/office/drawing/2014/main" id="{8ADAE553-01AC-41B3-9E74-CB9026488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0967" y="6066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2043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276601"/>
            <a:ext cx="46482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 Service 101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Law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a9">
            <a:hlinkClick r:id="" action="ppaction://media"/>
            <a:extLst>
              <a:ext uri="{FF2B5EF4-FFF2-40B4-BE49-F238E27FC236}">
                <a16:creationId xmlns:a16="http://schemas.microsoft.com/office/drawing/2014/main" id="{306ABFA6-EE00-4265-862F-661E84C89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73432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Conten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Conten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er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ver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ection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Conten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onten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onten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Branded_Powerpoint_Template Body</Template>
  <TotalTime>31727</TotalTime>
  <Words>1198</Words>
  <Application>Microsoft Office PowerPoint</Application>
  <PresentationFormat>On-screen Show (4:3)</PresentationFormat>
  <Paragraphs>402</Paragraphs>
  <Slides>34</Slides>
  <Notes>34</Notes>
  <HiddenSlides>0</HiddenSlides>
  <MMClips>34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Arial</vt:lpstr>
      <vt:lpstr>Calibri</vt:lpstr>
      <vt:lpstr>Courier New</vt:lpstr>
      <vt:lpstr>Garamond</vt:lpstr>
      <vt:lpstr>Geneva</vt:lpstr>
      <vt:lpstr>Gill Sans MT</vt:lpstr>
      <vt:lpstr>Times New Roman</vt:lpstr>
      <vt:lpstr>Wingdings</vt:lpstr>
      <vt:lpstr>Content Master</vt:lpstr>
      <vt:lpstr>Cover Master</vt:lpstr>
      <vt:lpstr>Section Master</vt:lpstr>
      <vt:lpstr>2_Custom Design</vt:lpstr>
      <vt:lpstr>1_Cover Master</vt:lpstr>
      <vt:lpstr>1_Section Master</vt:lpstr>
      <vt:lpstr>6_Content Master</vt:lpstr>
      <vt:lpstr>2_Content Master</vt:lpstr>
      <vt:lpstr>1_Content Master</vt:lpstr>
      <vt:lpstr>3_Content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NYS - DCS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P2 Test</dc:creator>
  <cp:lastModifiedBy>Hensel, Stephen (CS)</cp:lastModifiedBy>
  <cp:revision>1398</cp:revision>
  <cp:lastPrinted>2021-06-22T07:45:53Z</cp:lastPrinted>
  <dcterms:created xsi:type="dcterms:W3CDTF">1998-04-03T19:46:34Z</dcterms:created>
  <dcterms:modified xsi:type="dcterms:W3CDTF">2023-01-03T20:23:52Z</dcterms:modified>
</cp:coreProperties>
</file>